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8"/>
  </p:notesMasterIdLst>
  <p:handoutMasterIdLst>
    <p:handoutMasterId r:id="rId19"/>
  </p:handoutMasterIdLst>
  <p:sldIdLst>
    <p:sldId id="257" r:id="rId5"/>
    <p:sldId id="398" r:id="rId6"/>
    <p:sldId id="384" r:id="rId7"/>
    <p:sldId id="400" r:id="rId8"/>
    <p:sldId id="317" r:id="rId9"/>
    <p:sldId id="403" r:id="rId10"/>
    <p:sldId id="393" r:id="rId11"/>
    <p:sldId id="394" r:id="rId12"/>
    <p:sldId id="395" r:id="rId13"/>
    <p:sldId id="321" r:id="rId14"/>
    <p:sldId id="396" r:id="rId15"/>
    <p:sldId id="397" r:id="rId16"/>
    <p:sldId id="40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25" autoAdjust="0"/>
  </p:normalViewPr>
  <p:slideViewPr>
    <p:cSldViewPr snapToGrid="0">
      <p:cViewPr varScale="1">
        <p:scale>
          <a:sx n="86" d="100"/>
          <a:sy n="86" d="100"/>
        </p:scale>
        <p:origin x="562" y="67"/>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6/17/2022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jpeg>
</file>

<file path=ppt/media/image11.jpeg>
</file>

<file path=ppt/media/image12.jpe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6/17/2022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11</a:t>
            </a:fld>
            <a:endParaRPr lang="en-US"/>
          </a:p>
        </p:txBody>
      </p:sp>
    </p:spTree>
    <p:extLst>
      <p:ext uri="{BB962C8B-B14F-4D97-AF65-F5344CB8AC3E}">
        <p14:creationId xmlns:p14="http://schemas.microsoft.com/office/powerpoint/2010/main" val="460632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12</a:t>
            </a:fld>
            <a:endParaRPr lang="en-US"/>
          </a:p>
        </p:txBody>
      </p:sp>
    </p:spTree>
    <p:extLst>
      <p:ext uri="{BB962C8B-B14F-4D97-AF65-F5344CB8AC3E}">
        <p14:creationId xmlns:p14="http://schemas.microsoft.com/office/powerpoint/2010/main" val="1950033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2</a:t>
            </a:fld>
            <a:endParaRPr lang="en-US"/>
          </a:p>
        </p:txBody>
      </p:sp>
    </p:spTree>
    <p:extLst>
      <p:ext uri="{BB962C8B-B14F-4D97-AF65-F5344CB8AC3E}">
        <p14:creationId xmlns:p14="http://schemas.microsoft.com/office/powerpoint/2010/main" val="22195948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6</a:t>
            </a:fld>
            <a:endParaRPr lang="en-US"/>
          </a:p>
        </p:txBody>
      </p:sp>
    </p:spTree>
    <p:extLst>
      <p:ext uri="{BB962C8B-B14F-4D97-AF65-F5344CB8AC3E}">
        <p14:creationId xmlns:p14="http://schemas.microsoft.com/office/powerpoint/2010/main" val="36652123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7117387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154037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9</a:t>
            </a:fld>
            <a:endParaRPr lang="en-US"/>
          </a:p>
        </p:txBody>
      </p:sp>
    </p:spTree>
    <p:extLst>
      <p:ext uri="{BB962C8B-B14F-4D97-AF65-F5344CB8AC3E}">
        <p14:creationId xmlns:p14="http://schemas.microsoft.com/office/powerpoint/2010/main" val="1910556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10</a:t>
            </a:fld>
            <a:endParaRPr lang="en-US"/>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13" b="13"/>
          <a:stretch/>
        </p:blipFill>
        <p:spPr/>
      </p:pic>
      <p:sp>
        <p:nvSpPr>
          <p:cNvPr id="17" name="TextBox 16">
            <a:extLst>
              <a:ext uri="{FF2B5EF4-FFF2-40B4-BE49-F238E27FC236}">
                <a16:creationId xmlns:a16="http://schemas.microsoft.com/office/drawing/2014/main" id="{F1AE5FE9-E0D9-295D-E57E-D0EAA8AB429C}"/>
              </a:ext>
            </a:extLst>
          </p:cNvPr>
          <p:cNvSpPr txBox="1"/>
          <p:nvPr/>
        </p:nvSpPr>
        <p:spPr>
          <a:xfrm>
            <a:off x="188259" y="502025"/>
            <a:ext cx="6508376" cy="2123658"/>
          </a:xfrm>
          <a:prstGeom prst="rect">
            <a:avLst/>
          </a:prstGeom>
          <a:noFill/>
        </p:spPr>
        <p:txBody>
          <a:bodyPr wrap="square">
            <a:spAutoFit/>
          </a:bodyPr>
          <a:lstStyle/>
          <a:p>
            <a:r>
              <a:rPr kumimoji="0" lang="en-US" sz="4400" i="0" strike="noStrike" kern="1200" cap="none" spc="600" normalizeH="0" baseline="0" noProof="0" dirty="0">
                <a:ln>
                  <a:noFill/>
                </a:ln>
                <a:effectLst>
                  <a:outerShdw blurRad="38100" dist="38100" dir="2700000" algn="tl">
                    <a:srgbClr val="000000">
                      <a:alpha val="43137"/>
                    </a:srgbClr>
                  </a:outerShdw>
                </a:effectLst>
                <a:highlight>
                  <a:srgbClr val="000000"/>
                </a:highlight>
                <a:uLnTx/>
                <a:uFillTx/>
                <a:latin typeface="Agency FB" panose="020B0503020202020204" pitchFamily="34" charset="0"/>
                <a:ea typeface="Cascadia Mono ExtraLight" panose="020B0609020000020004" pitchFamily="49" charset="0"/>
                <a:cs typeface="Cascadia Mono ExtraLight" panose="020B0609020000020004" pitchFamily="49" charset="0"/>
              </a:rPr>
              <a:t>An Approach for Malware </a:t>
            </a:r>
            <a:r>
              <a:rPr lang="en-US" sz="4400" spc="600" dirty="0">
                <a:effectLst>
                  <a:outerShdw blurRad="38100" dist="38100" dir="2700000" algn="tl">
                    <a:srgbClr val="000000">
                      <a:alpha val="43137"/>
                    </a:srgbClr>
                  </a:outerShdw>
                </a:effectLst>
                <a:highlight>
                  <a:srgbClr val="000000"/>
                </a:highlight>
                <a:latin typeface="Agency FB" panose="020B0503020202020204" pitchFamily="34" charset="0"/>
                <a:ea typeface="Cascadia Mono ExtraLight" panose="020B0609020000020004" pitchFamily="49" charset="0"/>
                <a:cs typeface="Cascadia Mono ExtraLight" panose="020B0609020000020004" pitchFamily="49" charset="0"/>
              </a:rPr>
              <a:t>D</a:t>
            </a:r>
            <a:r>
              <a:rPr kumimoji="0" lang="en-US" sz="4400" i="0" strike="noStrike" kern="1200" cap="none" spc="600" normalizeH="0" baseline="0" noProof="0" dirty="0" err="1">
                <a:ln>
                  <a:noFill/>
                </a:ln>
                <a:effectLst>
                  <a:outerShdw blurRad="38100" dist="38100" dir="2700000" algn="tl">
                    <a:srgbClr val="000000">
                      <a:alpha val="43137"/>
                    </a:srgbClr>
                  </a:outerShdw>
                </a:effectLst>
                <a:highlight>
                  <a:srgbClr val="000000"/>
                </a:highlight>
                <a:uLnTx/>
                <a:uFillTx/>
                <a:latin typeface="Agency FB" panose="020B0503020202020204" pitchFamily="34" charset="0"/>
                <a:ea typeface="Cascadia Mono ExtraLight" panose="020B0609020000020004" pitchFamily="49" charset="0"/>
                <a:cs typeface="Cascadia Mono ExtraLight" panose="020B0609020000020004" pitchFamily="49" charset="0"/>
              </a:rPr>
              <a:t>etection</a:t>
            </a:r>
            <a:r>
              <a:rPr kumimoji="0" lang="en-US" sz="4400" i="0" strike="noStrike" kern="1200" cap="none" spc="600" normalizeH="0" baseline="0" noProof="0" dirty="0">
                <a:ln>
                  <a:noFill/>
                </a:ln>
                <a:effectLst>
                  <a:outerShdw blurRad="38100" dist="38100" dir="2700000" algn="tl">
                    <a:srgbClr val="000000">
                      <a:alpha val="43137"/>
                    </a:srgbClr>
                  </a:outerShdw>
                </a:effectLst>
                <a:highlight>
                  <a:srgbClr val="000000"/>
                </a:highlight>
                <a:uLnTx/>
                <a:uFillTx/>
                <a:latin typeface="Agency FB" panose="020B0503020202020204" pitchFamily="34" charset="0"/>
                <a:ea typeface="Cascadia Mono ExtraLight" panose="020B0609020000020004" pitchFamily="49" charset="0"/>
                <a:cs typeface="Cascadia Mono ExtraLight" panose="020B0609020000020004" pitchFamily="49" charset="0"/>
              </a:rPr>
              <a:t> using Deep Learning.</a:t>
            </a:r>
            <a:endParaRPr lang="en-IN" spc="600" dirty="0">
              <a:effectLst>
                <a:outerShdw blurRad="38100" dist="38100" dir="2700000" algn="tl">
                  <a:srgbClr val="000000">
                    <a:alpha val="43137"/>
                  </a:srgbClr>
                </a:outerShdw>
              </a:effectLst>
              <a:highlight>
                <a:srgbClr val="000000"/>
              </a:highlight>
              <a:latin typeface="Agency FB" panose="020B0503020202020204" pitchFamily="34" charset="0"/>
              <a:ea typeface="Cascadia Mono ExtraLight" panose="020B0609020000020004" pitchFamily="49" charset="0"/>
              <a:cs typeface="Cascadia Mono ExtraLight" panose="020B0609020000020004" pitchFamily="49" charset="0"/>
            </a:endParaRPr>
          </a:p>
        </p:txBody>
      </p:sp>
      <p:sp>
        <p:nvSpPr>
          <p:cNvPr id="27" name="TextBox 26">
            <a:extLst>
              <a:ext uri="{FF2B5EF4-FFF2-40B4-BE49-F238E27FC236}">
                <a16:creationId xmlns:a16="http://schemas.microsoft.com/office/drawing/2014/main" id="{1B767EEC-77BE-C10D-7824-E6EDFFBCCFA5}"/>
              </a:ext>
            </a:extLst>
          </p:cNvPr>
          <p:cNvSpPr txBox="1"/>
          <p:nvPr/>
        </p:nvSpPr>
        <p:spPr>
          <a:xfrm>
            <a:off x="173568" y="4549327"/>
            <a:ext cx="5253318" cy="1806648"/>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i="0" u="sng" strike="noStrike" kern="1200" cap="none" spc="0" normalizeH="0" baseline="0" noProof="0" dirty="0">
                <a:ln>
                  <a:noFill/>
                </a:ln>
                <a:effectLst/>
                <a:uLnTx/>
                <a:uFillTx/>
              </a:rPr>
              <a:t>Team Members: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i="0" u="none" strike="noStrike" kern="1200" cap="none" spc="0" normalizeH="0" baseline="0" noProof="0" dirty="0" err="1">
                <a:ln>
                  <a:noFill/>
                </a:ln>
                <a:effectLst/>
                <a:uLnTx/>
                <a:uFillTx/>
              </a:rPr>
              <a:t>Patelkhana</a:t>
            </a:r>
            <a:r>
              <a:rPr kumimoji="0" lang="en-US" sz="2400" i="0" strike="noStrike" kern="1200" cap="none" spc="0" normalizeH="0" baseline="0" noProof="0" dirty="0">
                <a:ln>
                  <a:noFill/>
                </a:ln>
                <a:effectLst/>
                <a:uLnTx/>
                <a:uFillTx/>
              </a:rPr>
              <a:t> Nandini </a:t>
            </a:r>
            <a:r>
              <a:rPr kumimoji="0" lang="en-US" sz="2400" i="0" u="none" strike="noStrike" kern="1200" cap="none" spc="0" normalizeH="0" baseline="0" noProof="0" dirty="0">
                <a:ln>
                  <a:noFill/>
                </a:ln>
                <a:effectLst/>
                <a:uLnTx/>
                <a:uFillTx/>
              </a:rPr>
              <a:t>(19B81A05E9)</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i="0" u="none" strike="noStrike" kern="1200" cap="none" spc="0" normalizeH="0" baseline="0" noProof="0" dirty="0" err="1">
                <a:ln>
                  <a:noFill/>
                </a:ln>
                <a:effectLst/>
                <a:uLnTx/>
                <a:uFillTx/>
              </a:rPr>
              <a:t>Nikith</a:t>
            </a:r>
            <a:r>
              <a:rPr kumimoji="0" lang="en-US" sz="2400" i="0" u="none" strike="noStrike" kern="1200" cap="none" spc="0" normalizeH="0" baseline="0" noProof="0" dirty="0">
                <a:ln>
                  <a:noFill/>
                </a:ln>
                <a:effectLst/>
                <a:uLnTx/>
                <a:uFillTx/>
              </a:rPr>
              <a:t> Sai </a:t>
            </a:r>
            <a:r>
              <a:rPr kumimoji="0" lang="en-US" sz="2400" i="0" u="none" strike="noStrike" kern="1200" cap="none" spc="0" normalizeH="0" baseline="0" noProof="0" dirty="0" err="1">
                <a:ln>
                  <a:noFill/>
                </a:ln>
                <a:effectLst/>
                <a:uLnTx/>
                <a:uFillTx/>
              </a:rPr>
              <a:t>Veluvolu</a:t>
            </a:r>
            <a:r>
              <a:rPr kumimoji="0" lang="en-US" sz="2400" i="0" u="none" strike="noStrike" kern="1200" cap="none" spc="0" normalizeH="0" baseline="0" noProof="0" dirty="0">
                <a:ln>
                  <a:noFill/>
                </a:ln>
                <a:effectLst/>
                <a:uLnTx/>
                <a:uFillTx/>
              </a:rPr>
              <a:t> (19B81A05F1)</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i="0" u="none" strike="noStrike" kern="1200" cap="none" spc="0" normalizeH="0" baseline="0" noProof="0" dirty="0" err="1">
                <a:ln>
                  <a:noFill/>
                </a:ln>
                <a:effectLst/>
                <a:uLnTx/>
                <a:uFillTx/>
              </a:rPr>
              <a:t>Gampa</a:t>
            </a:r>
            <a:r>
              <a:rPr kumimoji="0" lang="en-US" sz="2400" i="0" u="none" strike="noStrike" kern="1200" cap="none" spc="0" normalizeH="0" baseline="0" noProof="0" dirty="0">
                <a:ln>
                  <a:noFill/>
                </a:ln>
                <a:effectLst/>
                <a:uLnTx/>
                <a:uFillTx/>
              </a:rPr>
              <a:t> </a:t>
            </a:r>
            <a:r>
              <a:rPr kumimoji="0" lang="en-US" sz="2400" i="0" u="none" strike="noStrike" kern="1200" cap="none" spc="0" normalizeH="0" baseline="0" noProof="0" dirty="0" err="1">
                <a:ln>
                  <a:noFill/>
                </a:ln>
                <a:effectLst/>
                <a:uLnTx/>
                <a:uFillTx/>
              </a:rPr>
              <a:t>Ruthvik</a:t>
            </a:r>
            <a:r>
              <a:rPr kumimoji="0" lang="en-US" sz="2400" i="0" u="none" strike="noStrike" kern="1200" cap="none" spc="0" normalizeH="0" baseline="0" noProof="0" dirty="0">
                <a:ln>
                  <a:noFill/>
                </a:ln>
                <a:effectLst/>
                <a:uLnTx/>
                <a:uFillTx/>
              </a:rPr>
              <a:t> (19B81A05J0)</a:t>
            </a:r>
            <a:endParaRPr lang="en-IN" dirty="0"/>
          </a:p>
        </p:txBody>
      </p:sp>
      <p:pic>
        <p:nvPicPr>
          <p:cNvPr id="2" name="Picture 1">
            <a:extLst>
              <a:ext uri="{FF2B5EF4-FFF2-40B4-BE49-F238E27FC236}">
                <a16:creationId xmlns:a16="http://schemas.microsoft.com/office/drawing/2014/main" id="{AF50E4E4-2F1A-2EEA-57AA-2FE4A4F6B43B}"/>
              </a:ext>
            </a:extLst>
          </p:cNvPr>
          <p:cNvPicPr>
            <a:picLocks noChangeAspect="1"/>
          </p:cNvPicPr>
          <p:nvPr/>
        </p:nvPicPr>
        <p:blipFill>
          <a:blip r:embed="rId4"/>
          <a:stretch>
            <a:fillRect/>
          </a:stretch>
        </p:blipFill>
        <p:spPr>
          <a:xfrm rot="5400000">
            <a:off x="6400012" y="1052351"/>
            <a:ext cx="6858002" cy="4753306"/>
          </a:xfrm>
          <a:prstGeom prst="rect">
            <a:avLst/>
          </a:prstGeom>
        </p:spPr>
      </p:pic>
      <p:pic>
        <p:nvPicPr>
          <p:cNvPr id="7" name="Picture 6">
            <a:extLst>
              <a:ext uri="{FF2B5EF4-FFF2-40B4-BE49-F238E27FC236}">
                <a16:creationId xmlns:a16="http://schemas.microsoft.com/office/drawing/2014/main" id="{B9B43706-84D9-1A09-C7B8-B5D4B00BB6DD}"/>
              </a:ext>
            </a:extLst>
          </p:cNvPr>
          <p:cNvPicPr>
            <a:picLocks noChangeAspect="1"/>
          </p:cNvPicPr>
          <p:nvPr/>
        </p:nvPicPr>
        <p:blipFill>
          <a:blip r:embed="rId5"/>
          <a:stretch>
            <a:fillRect/>
          </a:stretch>
        </p:blipFill>
        <p:spPr>
          <a:xfrm>
            <a:off x="10138203" y="167030"/>
            <a:ext cx="1865538" cy="1810669"/>
          </a:xfrm>
          <a:prstGeom prst="rect">
            <a:avLst/>
          </a:prstGeom>
        </p:spPr>
      </p:pic>
      <p:sp>
        <p:nvSpPr>
          <p:cNvPr id="35" name="TextBox 34">
            <a:extLst>
              <a:ext uri="{FF2B5EF4-FFF2-40B4-BE49-F238E27FC236}">
                <a16:creationId xmlns:a16="http://schemas.microsoft.com/office/drawing/2014/main" id="{6370E53E-48CB-1E3E-B4D1-199C07992C39}"/>
              </a:ext>
            </a:extLst>
          </p:cNvPr>
          <p:cNvSpPr txBox="1"/>
          <p:nvPr/>
        </p:nvSpPr>
        <p:spPr>
          <a:xfrm>
            <a:off x="140701" y="6433598"/>
            <a:ext cx="6015318"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effectLst/>
                <a:uLnTx/>
                <a:uFillTx/>
                <a:latin typeface="Calibri"/>
                <a:ea typeface="+mn-ea"/>
                <a:cs typeface="+mn-cs"/>
              </a:rPr>
              <a:t>Date Of Presentation : 17</a:t>
            </a:r>
            <a:r>
              <a:rPr kumimoji="0" lang="en-US" sz="1800" b="0" i="0" u="none" strike="noStrike" kern="1200" cap="none" spc="0" normalizeH="0" baseline="30000" noProof="0" dirty="0">
                <a:ln>
                  <a:noFill/>
                </a:ln>
                <a:effectLst/>
                <a:uLnTx/>
                <a:uFillTx/>
                <a:latin typeface="Calibri"/>
                <a:ea typeface="+mn-ea"/>
                <a:cs typeface="+mn-cs"/>
              </a:rPr>
              <a:t>th</a:t>
            </a:r>
            <a:r>
              <a:rPr kumimoji="0" lang="en-US" sz="1800" b="0" i="0" u="none" strike="noStrike" kern="1200" cap="none" spc="0" normalizeH="0" baseline="0" noProof="0" dirty="0">
                <a:ln>
                  <a:noFill/>
                </a:ln>
                <a:effectLst/>
                <a:uLnTx/>
                <a:uFillTx/>
                <a:latin typeface="Calibri"/>
                <a:ea typeface="+mn-ea"/>
                <a:cs typeface="+mn-cs"/>
              </a:rPr>
              <a:t> June 2022</a:t>
            </a:r>
          </a:p>
        </p:txBody>
      </p:sp>
      <p:sp>
        <p:nvSpPr>
          <p:cNvPr id="9" name="TextBox 8">
            <a:extLst>
              <a:ext uri="{FF2B5EF4-FFF2-40B4-BE49-F238E27FC236}">
                <a16:creationId xmlns:a16="http://schemas.microsoft.com/office/drawing/2014/main" id="{F574C841-B7A5-BAE5-BF9F-80A7DE9F7390}"/>
              </a:ext>
            </a:extLst>
          </p:cNvPr>
          <p:cNvSpPr txBox="1"/>
          <p:nvPr/>
        </p:nvSpPr>
        <p:spPr>
          <a:xfrm>
            <a:off x="7569603" y="4899354"/>
            <a:ext cx="4518817" cy="1806648"/>
          </a:xfrm>
          <a:prstGeom prst="rect">
            <a:avLst/>
          </a:prstGeom>
          <a:noFill/>
        </p:spPr>
        <p:txBody>
          <a:bodyPr wrap="square">
            <a:spAutoFit/>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i="0" u="sng" strike="noStrike" kern="1200" cap="none" spc="0" normalizeH="0" baseline="0" noProof="0" dirty="0">
                <a:ln>
                  <a:noFill/>
                </a:ln>
                <a:effectLst/>
                <a:uLnTx/>
                <a:uFillTx/>
              </a:rPr>
              <a:t>Project Guide:</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i="0" u="sng" strike="noStrike" kern="1200" cap="none" spc="0" normalizeH="0" baseline="0" noProof="0" dirty="0">
                <a:ln>
                  <a:noFill/>
                </a:ln>
                <a:effectLst/>
                <a:uLnTx/>
                <a:uFillTx/>
              </a:rPr>
              <a:t>Dr. K. Srinivasa Reddy,</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i="0" u="sng" strike="noStrike" kern="1200" cap="none" spc="0" normalizeH="0" baseline="0" noProof="0" dirty="0">
                <a:ln>
                  <a:noFill/>
                </a:ln>
                <a:effectLst/>
                <a:uLnTx/>
                <a:uFillTx/>
              </a:rPr>
              <a:t>Associate Professor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i="0" u="sng" strike="noStrike" kern="1200" cap="none" spc="0" normalizeH="0" baseline="0" noProof="0" dirty="0">
                <a:ln>
                  <a:noFill/>
                </a:ln>
                <a:effectLst/>
                <a:uLnTx/>
                <a:uFillTx/>
              </a:rPr>
              <a:t>CSE Department.</a:t>
            </a:r>
          </a:p>
        </p:txBody>
      </p:sp>
    </p:spTree>
    <p:extLst>
      <p:ext uri="{BB962C8B-B14F-4D97-AF65-F5344CB8AC3E}">
        <p14:creationId xmlns:p14="http://schemas.microsoft.com/office/powerpoint/2010/main" val="752814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rot="16200000">
            <a:off x="7395631" y="2027763"/>
            <a:ext cx="6798737" cy="2743199"/>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1035697" y="196900"/>
            <a:ext cx="9974426" cy="6606074"/>
          </a:xfrm>
        </p:spPr>
        <p:txBody>
          <a:bodyPr>
            <a:normAutofit fontScale="32500" lnSpcReduction="20000"/>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6200" b="0" i="0" u="none" strike="noStrike" kern="1200" cap="none" spc="0" normalizeH="0" baseline="0" noProof="0" dirty="0">
              <a:ln>
                <a:noFill/>
              </a:ln>
              <a:solidFill>
                <a:schemeClr val="tx1"/>
              </a:solidFill>
              <a:effectLst/>
              <a:uLnTx/>
              <a:uFillTx/>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Data Analysis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distribution of data using </a:t>
            </a:r>
            <a:r>
              <a:rPr kumimoji="0" lang="en-US" sz="6200" b="0" i="0" u="none" strike="noStrike" kern="1200" cap="none" spc="0" normalizeH="0" baseline="0" noProof="0" dirty="0" err="1">
                <a:ln>
                  <a:noFill/>
                </a:ln>
                <a:solidFill>
                  <a:schemeClr val="tx1"/>
                </a:solidFill>
                <a:effectLst/>
                <a:uLnTx/>
                <a:uFillTx/>
                <a:ea typeface="+mn-ea"/>
                <a:cs typeface="+mn-cs"/>
              </a:rPr>
              <a:t>countplot</a:t>
            </a:r>
            <a:r>
              <a:rPr kumimoji="0" lang="en-US" sz="6200" b="0" i="0" u="none" strike="noStrike" kern="1200" cap="none" spc="0" normalizeH="0" baseline="0" noProof="0" dirty="0">
                <a:ln>
                  <a:noFill/>
                </a:ln>
                <a:solidFill>
                  <a:schemeClr val="tx1"/>
                </a:solidFill>
                <a:effectLst/>
                <a:uLnTx/>
                <a:uFillTx/>
                <a:ea typeface="+mn-ea"/>
                <a:cs typeface="+mn-cs"/>
              </a:rPr>
              <a:t> graph</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a:t>
            </a:r>
            <a:r>
              <a:rPr kumimoji="0" lang="en-US" sz="6200" b="0" i="0" u="none" strike="noStrike" kern="1200" cap="none" spc="0" normalizeH="0" baseline="0" noProof="0" dirty="0" err="1">
                <a:ln>
                  <a:noFill/>
                </a:ln>
                <a:solidFill>
                  <a:schemeClr val="tx1"/>
                </a:solidFill>
                <a:effectLst/>
                <a:uLnTx/>
                <a:uFillTx/>
                <a:ea typeface="+mn-ea"/>
                <a:cs typeface="+mn-cs"/>
              </a:rPr>
              <a:t>univariateanalysis</a:t>
            </a:r>
            <a:r>
              <a:rPr kumimoji="0" lang="en-US" sz="6200" b="0" i="0" u="none" strike="noStrike" kern="1200" cap="none" spc="0" normalizeH="0" baseline="0" noProof="0" dirty="0">
                <a:ln>
                  <a:noFill/>
                </a:ln>
                <a:solidFill>
                  <a:schemeClr val="tx1"/>
                </a:solidFill>
                <a:effectLst/>
                <a:uLnTx/>
                <a:uFillTx/>
                <a:ea typeface="+mn-ea"/>
                <a:cs typeface="+mn-cs"/>
              </a:rPr>
              <a:t> on few important features.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Dealing with outliers using boxplot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multi-variable analysis using </a:t>
            </a:r>
            <a:r>
              <a:rPr kumimoji="0" lang="en-US" sz="6200" b="0" i="0" u="none" strike="noStrike" kern="1200" cap="none" spc="0" normalizeH="0" baseline="0" noProof="0" dirty="0" err="1">
                <a:ln>
                  <a:noFill/>
                </a:ln>
                <a:solidFill>
                  <a:schemeClr val="tx1"/>
                </a:solidFill>
                <a:effectLst/>
                <a:uLnTx/>
                <a:uFillTx/>
                <a:ea typeface="+mn-ea"/>
                <a:cs typeface="+mn-cs"/>
              </a:rPr>
              <a:t>sklearn.manifold.TSNE</a:t>
            </a:r>
            <a:endParaRPr kumimoji="0" lang="en-US" sz="6200" b="0" i="0" u="none" strike="noStrike" kern="1200" cap="none" spc="0" normalizeH="0" baseline="0" noProof="0" dirty="0">
              <a:ln>
                <a:noFill/>
              </a:ln>
              <a:solidFill>
                <a:schemeClr val="tx1"/>
              </a:solidFill>
              <a:effectLst/>
              <a:uLnTx/>
              <a:uFillTx/>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6200" b="0" i="0" u="none" strike="noStrike" kern="1200" cap="none" spc="0" normalizeH="0" baseline="0" noProof="0" dirty="0">
              <a:ln>
                <a:noFill/>
              </a:ln>
              <a:solidFill>
                <a:schemeClr val="tx1"/>
              </a:solidFill>
              <a:effectLst/>
              <a:uLnTx/>
              <a:uFillTx/>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Train and Test data split:</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split the data into test and train in a ratio of 80:20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using </a:t>
            </a:r>
            <a:r>
              <a:rPr kumimoji="0" lang="en-US" sz="6200" b="0" i="0" u="none" strike="noStrike" kern="1200" cap="none" spc="0" normalizeH="0" baseline="0" noProof="0" dirty="0" err="1">
                <a:ln>
                  <a:noFill/>
                </a:ln>
                <a:solidFill>
                  <a:schemeClr val="tx1"/>
                </a:solidFill>
                <a:effectLst/>
                <a:uLnTx/>
                <a:uFillTx/>
                <a:ea typeface="+mn-ea"/>
                <a:cs typeface="+mn-cs"/>
              </a:rPr>
              <a:t>sklearn.model_selection</a:t>
            </a:r>
            <a:r>
              <a:rPr kumimoji="0" lang="en-US" sz="6200" b="0" i="0" u="none" strike="noStrike" kern="1200" cap="none" spc="0" normalizeH="0" baseline="0" noProof="0" dirty="0">
                <a:ln>
                  <a:noFill/>
                </a:ln>
                <a:solidFill>
                  <a:schemeClr val="tx1"/>
                </a:solidFill>
                <a:effectLst/>
                <a:uLnTx/>
                <a:uFillTx/>
                <a:ea typeface="+mn-ea"/>
                <a:cs typeface="+mn-cs"/>
              </a:rPr>
              <a:t> </a:t>
            </a:r>
            <a:r>
              <a:rPr kumimoji="0" lang="en-US" sz="6200" b="0" i="0" u="none" strike="noStrike" kern="1200" cap="none" spc="0" normalizeH="0" baseline="0" noProof="0" dirty="0" err="1">
                <a:ln>
                  <a:noFill/>
                </a:ln>
                <a:solidFill>
                  <a:schemeClr val="tx1"/>
                </a:solidFill>
                <a:effectLst/>
                <a:uLnTx/>
                <a:uFillTx/>
                <a:ea typeface="+mn-ea"/>
                <a:cs typeface="+mn-cs"/>
              </a:rPr>
              <a:t>train_test_split</a:t>
            </a:r>
            <a:endParaRPr kumimoji="0" lang="en-US" sz="6200" b="0" i="0" u="none" strike="noStrike" kern="1200" cap="none" spc="0" normalizeH="0" baseline="0" noProof="0" dirty="0">
              <a:ln>
                <a:noFill/>
              </a:ln>
              <a:solidFill>
                <a:schemeClr val="tx1"/>
              </a:solidFill>
              <a:effectLst/>
              <a:uLnTx/>
              <a:uFillTx/>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6200" b="0" i="0" u="none" strike="noStrike" kern="1200" cap="none" spc="0" normalizeH="0" baseline="0" noProof="0" dirty="0">
              <a:ln>
                <a:noFill/>
              </a:ln>
              <a:solidFill>
                <a:schemeClr val="tx1"/>
              </a:solidFill>
              <a:effectLst/>
              <a:uLnTx/>
              <a:uFillTx/>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Model: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K-Nearest </a:t>
            </a:r>
            <a:r>
              <a:rPr kumimoji="0" lang="en-US" sz="6200" b="0" i="0" u="none" strike="noStrike" kern="1200" cap="none" spc="0" normalizeH="0" baseline="0" noProof="0" dirty="0" err="1">
                <a:ln>
                  <a:noFill/>
                </a:ln>
                <a:solidFill>
                  <a:schemeClr val="tx1"/>
                </a:solidFill>
                <a:effectLst/>
                <a:uLnTx/>
                <a:uFillTx/>
                <a:ea typeface="+mn-ea"/>
                <a:cs typeface="+mn-cs"/>
              </a:rPr>
              <a:t>Neigbors</a:t>
            </a:r>
            <a:r>
              <a:rPr kumimoji="0" lang="en-US" sz="6200" b="0" i="0" u="none" strike="noStrike" kern="1200" cap="none" spc="0" normalizeH="0" baseline="0" noProof="0" dirty="0">
                <a:ln>
                  <a:noFill/>
                </a:ln>
                <a:solidFill>
                  <a:schemeClr val="tx1"/>
                </a:solidFill>
                <a:effectLst/>
                <a:uLnTx/>
                <a:uFillTx/>
                <a:ea typeface="+mn-ea"/>
                <a:cs typeface="+mn-cs"/>
              </a:rPr>
              <a:t> ONLY on .</a:t>
            </a:r>
            <a:r>
              <a:rPr kumimoji="0" lang="en-US" sz="6200" b="0" i="0" u="none" strike="noStrike" kern="1200" cap="none" spc="0" normalizeH="0" baseline="0" noProof="0" dirty="0" err="1">
                <a:ln>
                  <a:noFill/>
                </a:ln>
                <a:solidFill>
                  <a:schemeClr val="tx1"/>
                </a:solidFill>
                <a:effectLst/>
                <a:uLnTx/>
                <a:uFillTx/>
                <a:ea typeface="+mn-ea"/>
                <a:cs typeface="+mn-cs"/>
              </a:rPr>
              <a:t>asm</a:t>
            </a:r>
            <a:r>
              <a:rPr kumimoji="0" lang="en-US" sz="6200" b="0" i="0" u="none" strike="noStrike" kern="1200" cap="none" spc="0" normalizeH="0" baseline="0" noProof="0" dirty="0">
                <a:ln>
                  <a:noFill/>
                </a:ln>
                <a:solidFill>
                  <a:schemeClr val="tx1"/>
                </a:solidFill>
                <a:effectLst/>
                <a:uLnTx/>
                <a:uFillTx/>
                <a:ea typeface="+mn-ea"/>
                <a:cs typeface="+mn-cs"/>
              </a:rPr>
              <a:t> file features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Logistic Regression  &amp; Random Forest Classifier</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6200" b="0" i="0" u="none" strike="noStrike" kern="1200" cap="none" spc="0" normalizeH="0" baseline="0" noProof="0" dirty="0">
              <a:ln>
                <a:noFill/>
              </a:ln>
              <a:solidFill>
                <a:schemeClr val="tx1"/>
              </a:solidFill>
              <a:effectLst/>
              <a:uLnTx/>
              <a:uFillTx/>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Evaluation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performance matrix :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confusion matrix,</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6200" b="0" i="0" u="none" strike="noStrike" kern="1200" cap="none" spc="0" normalizeH="0" baseline="0" noProof="0" dirty="0">
                <a:ln>
                  <a:noFill/>
                </a:ln>
                <a:solidFill>
                  <a:schemeClr val="tx1"/>
                </a:solidFill>
                <a:effectLst/>
                <a:uLnTx/>
                <a:uFillTx/>
                <a:ea typeface="+mn-ea"/>
                <a:cs typeface="+mn-cs"/>
              </a:rPr>
              <a:t> 		</a:t>
            </a:r>
            <a:endParaRPr lang="en-US" dirty="0">
              <a:solidFill>
                <a:schemeClr val="tx1"/>
              </a:solidFill>
            </a:endParaRP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10</a:t>
            </a:fld>
            <a:endParaRPr lang="en-US" dirty="0"/>
          </a:p>
        </p:txBody>
      </p:sp>
    </p:spTree>
    <p:extLst>
      <p:ext uri="{BB962C8B-B14F-4D97-AF65-F5344CB8AC3E}">
        <p14:creationId xmlns:p14="http://schemas.microsoft.com/office/powerpoint/2010/main" val="3521561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pic>
        <p:nvPicPr>
          <p:cNvPr id="3" name="Picture 2">
            <a:extLst>
              <a:ext uri="{FF2B5EF4-FFF2-40B4-BE49-F238E27FC236}">
                <a16:creationId xmlns:a16="http://schemas.microsoft.com/office/drawing/2014/main" id="{276B015B-0591-759C-2484-CE67E507CC0E}"/>
              </a:ext>
            </a:extLst>
          </p:cNvPr>
          <p:cNvPicPr>
            <a:picLocks noChangeAspect="1"/>
          </p:cNvPicPr>
          <p:nvPr/>
        </p:nvPicPr>
        <p:blipFill>
          <a:blip r:embed="rId3"/>
          <a:stretch>
            <a:fillRect/>
          </a:stretch>
        </p:blipFill>
        <p:spPr>
          <a:xfrm>
            <a:off x="760924" y="218318"/>
            <a:ext cx="10670151" cy="6421364"/>
          </a:xfrm>
          <a:prstGeom prst="rect">
            <a:avLst/>
          </a:prstGeom>
        </p:spPr>
      </p:pic>
    </p:spTree>
    <p:extLst>
      <p:ext uri="{BB962C8B-B14F-4D97-AF65-F5344CB8AC3E}">
        <p14:creationId xmlns:p14="http://schemas.microsoft.com/office/powerpoint/2010/main" val="25330298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12297" y="349625"/>
            <a:ext cx="5422338" cy="878540"/>
          </a:xfrm>
        </p:spPr>
        <p:txBody>
          <a:bodyPr/>
          <a:lstStyle/>
          <a:p>
            <a:r>
              <a:rPr lang="en-US" u="sng" dirty="0">
                <a:latin typeface="Agency FB" panose="020B0503020202020204" pitchFamily="34" charset="0"/>
              </a:rPr>
              <a:t>Architecture:</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12</a:t>
            </a:fld>
            <a:endParaRPr lang="en-US"/>
          </a:p>
        </p:txBody>
      </p:sp>
      <p:pic>
        <p:nvPicPr>
          <p:cNvPr id="7" name="Picture Placeholder 6">
            <a:extLst>
              <a:ext uri="{FF2B5EF4-FFF2-40B4-BE49-F238E27FC236}">
                <a16:creationId xmlns:a16="http://schemas.microsoft.com/office/drawing/2014/main" id="{8DA41FCB-8B7A-E803-5118-190BF15D42D6}"/>
              </a:ext>
            </a:extLst>
          </p:cNvPr>
          <p:cNvPicPr>
            <a:picLocks noGrp="1" noChangeAspect="1"/>
          </p:cNvPicPr>
          <p:nvPr>
            <p:ph type="pic" sz="quarter" idx="15"/>
          </p:nvPr>
        </p:nvPicPr>
        <p:blipFill rotWithShape="1">
          <a:blip r:embed="rId3"/>
          <a:srcRect l="18856" t="-749" r="34247" b="27937"/>
          <a:stretch/>
        </p:blipFill>
        <p:spPr>
          <a:xfrm>
            <a:off x="1937750" y="1189926"/>
            <a:ext cx="8639233" cy="5317286"/>
          </a:xfrm>
        </p:spPr>
      </p:pic>
    </p:spTree>
    <p:extLst>
      <p:ext uri="{BB962C8B-B14F-4D97-AF65-F5344CB8AC3E}">
        <p14:creationId xmlns:p14="http://schemas.microsoft.com/office/powerpoint/2010/main" val="10381562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E18E0-5B55-FA60-C478-F39A538DFCA7}"/>
              </a:ext>
            </a:extLst>
          </p:cNvPr>
          <p:cNvSpPr>
            <a:spLocks noGrp="1"/>
          </p:cNvSpPr>
          <p:nvPr>
            <p:ph type="title"/>
          </p:nvPr>
        </p:nvSpPr>
        <p:spPr>
          <a:xfrm>
            <a:off x="239475" y="2683101"/>
            <a:ext cx="11091600" cy="1332000"/>
          </a:xfrm>
        </p:spPr>
        <p:txBody>
          <a:bodyPr/>
          <a:lstStyle/>
          <a:p>
            <a:pPr algn="ctr"/>
            <a:r>
              <a:rPr lang="en-US" sz="6600" dirty="0">
                <a:latin typeface="Agency FB" panose="020B0503020202020204" pitchFamily="34" charset="0"/>
              </a:rPr>
              <a:t>THANK YOU</a:t>
            </a:r>
            <a:endParaRPr lang="en-IN" sz="6600" dirty="0">
              <a:latin typeface="Agency FB" panose="020B0503020202020204" pitchFamily="34" charset="0"/>
            </a:endParaRPr>
          </a:p>
        </p:txBody>
      </p:sp>
      <p:sp>
        <p:nvSpPr>
          <p:cNvPr id="6" name="Slide Number Placeholder 5">
            <a:extLst>
              <a:ext uri="{FF2B5EF4-FFF2-40B4-BE49-F238E27FC236}">
                <a16:creationId xmlns:a16="http://schemas.microsoft.com/office/drawing/2014/main" id="{280EBEB1-52D5-55F2-89CC-6F1F6991C13B}"/>
              </a:ext>
            </a:extLst>
          </p:cNvPr>
          <p:cNvSpPr>
            <a:spLocks noGrp="1"/>
          </p:cNvSpPr>
          <p:nvPr>
            <p:ph type="sldNum" sz="quarter" idx="12"/>
          </p:nvPr>
        </p:nvSpPr>
        <p:spPr/>
        <p:txBody>
          <a:bodyPr/>
          <a:lstStyle/>
          <a:p>
            <a:fld id="{DBA1B0FB-D917-4C8C-928F-313BD683BF39}" type="slidenum">
              <a:rPr lang="en-US" smtClean="0"/>
              <a:t>13</a:t>
            </a:fld>
            <a:endParaRPr lang="en-US"/>
          </a:p>
        </p:txBody>
      </p:sp>
    </p:spTree>
    <p:extLst>
      <p:ext uri="{BB962C8B-B14F-4D97-AF65-F5344CB8AC3E}">
        <p14:creationId xmlns:p14="http://schemas.microsoft.com/office/powerpoint/2010/main" val="2975490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pic>
        <p:nvPicPr>
          <p:cNvPr id="2" name="Picture 1">
            <a:extLst>
              <a:ext uri="{FF2B5EF4-FFF2-40B4-BE49-F238E27FC236}">
                <a16:creationId xmlns:a16="http://schemas.microsoft.com/office/drawing/2014/main" id="{5B409F2D-590C-B882-B6F6-10FA29FA2CE1}"/>
              </a:ext>
            </a:extLst>
          </p:cNvPr>
          <p:cNvPicPr>
            <a:picLocks noChangeAspect="1"/>
          </p:cNvPicPr>
          <p:nvPr/>
        </p:nvPicPr>
        <p:blipFill>
          <a:blip r:embed="rId3"/>
          <a:stretch>
            <a:fillRect/>
          </a:stretch>
        </p:blipFill>
        <p:spPr>
          <a:xfrm>
            <a:off x="-119274" y="-65315"/>
            <a:ext cx="12626579" cy="7053943"/>
          </a:xfrm>
          <a:prstGeom prst="rect">
            <a:avLst/>
          </a:prstGeo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50862" y="1335741"/>
            <a:ext cx="11429643" cy="5083720"/>
          </a:xfrm>
          <a:noFill/>
        </p:spPr>
        <p:txBody>
          <a:bodyPr>
            <a:normAutofit fontScale="85000" lnSpcReduction="10000"/>
          </a:bodyPr>
          <a:lstStyle/>
          <a:p>
            <a:pPr algn="just"/>
            <a:r>
              <a:rPr lang="en-IN" sz="3200" dirty="0">
                <a:solidFill>
                  <a:schemeClr val="tx1"/>
                </a:solidFill>
              </a:rPr>
              <a:t>In recent years, the malware industry has become a well-organized market involving large amounts of money.</a:t>
            </a:r>
          </a:p>
          <a:p>
            <a:pPr algn="just"/>
            <a:r>
              <a:rPr lang="en-IN" sz="3200" dirty="0">
                <a:solidFill>
                  <a:schemeClr val="tx1"/>
                </a:solidFill>
              </a:rPr>
              <a:t>Well-funded, multi-player syndicates invest heavily in technologies and capabilities built to evade traditional protection</a:t>
            </a:r>
          </a:p>
          <a:p>
            <a:pPr algn="just"/>
            <a:r>
              <a:rPr lang="en-IN" sz="3200" dirty="0">
                <a:solidFill>
                  <a:schemeClr val="tx1"/>
                </a:solidFill>
              </a:rPr>
              <a:t>The major challenges that anti-malware faces today is the vast amounts of data and files which need to be evaluated for potential malicious intent, but in recent events it has been seen that the malwares are constantly modified and/or obfuscated using various tactics, such that they look like many different files.</a:t>
            </a:r>
          </a:p>
          <a:p>
            <a:pPr algn="just"/>
            <a:r>
              <a:rPr lang="en-IN" sz="3200" dirty="0">
                <a:solidFill>
                  <a:schemeClr val="tx1"/>
                </a:solidFill>
              </a:rPr>
              <a:t>To address this issue, we will use deep learning algorithms to identify typical traits shown in malware binaries</a:t>
            </a:r>
          </a:p>
          <a:p>
            <a:endParaRPr lang="en-US" sz="3600" dirty="0"/>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12297" y="349625"/>
            <a:ext cx="5422338" cy="878540"/>
          </a:xfrm>
        </p:spPr>
        <p:txBody>
          <a:bodyPr/>
          <a:lstStyle/>
          <a:p>
            <a:r>
              <a:rPr lang="en-US" u="sng" dirty="0">
                <a:latin typeface="Agency FB" panose="020B0503020202020204" pitchFamily="34" charset="0"/>
              </a:rPr>
              <a:t>Abstract:</a:t>
            </a:r>
          </a:p>
        </p:txBody>
      </p:sp>
    </p:spTree>
    <p:extLst>
      <p:ext uri="{BB962C8B-B14F-4D97-AF65-F5344CB8AC3E}">
        <p14:creationId xmlns:p14="http://schemas.microsoft.com/office/powerpoint/2010/main" val="15104552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a:t>
            </a:fld>
            <a:endParaRPr lang="en-US"/>
          </a:p>
        </p:txBody>
      </p:sp>
      <p:pic>
        <p:nvPicPr>
          <p:cNvPr id="8" name="Picture 7" descr="Black 3D wave patterns">
            <a:extLst>
              <a:ext uri="{FF2B5EF4-FFF2-40B4-BE49-F238E27FC236}">
                <a16:creationId xmlns:a16="http://schemas.microsoft.com/office/drawing/2014/main" id="{0643878E-8E28-7BF0-21C9-7EED7FD3D725}"/>
              </a:ext>
            </a:extLst>
          </p:cNvPr>
          <p:cNvPicPr>
            <a:picLocks noChangeAspect="1"/>
          </p:cNvPicPr>
          <p:nvPr/>
        </p:nvPicPr>
        <p:blipFill>
          <a:blip r:embed="rId3"/>
          <a:stretch>
            <a:fillRect/>
          </a:stretch>
        </p:blipFill>
        <p:spPr>
          <a:xfrm>
            <a:off x="-199494" y="-74645"/>
            <a:ext cx="12925374" cy="7025951"/>
          </a:xfrm>
          <a:prstGeom prst="rect">
            <a:avLst/>
          </a:prstGeo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50863" y="1394540"/>
            <a:ext cx="10281978" cy="5112672"/>
          </a:xfrm>
          <a:noFill/>
        </p:spPr>
        <p:txBody>
          <a:bodyPr>
            <a:noAutofit/>
          </a:bodyPr>
          <a:lstStyle/>
          <a:p>
            <a:pPr algn="just">
              <a:lnSpc>
                <a:spcPct val="90000"/>
              </a:lnSpc>
              <a:spcAft>
                <a:spcPts val="0"/>
              </a:spcAft>
              <a:defRPr/>
            </a:pP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Malware, short for malicious software, which can either create harm  to  data or access some important data illegally. </a:t>
            </a:r>
          </a:p>
          <a:p>
            <a:pPr algn="just">
              <a:lnSpc>
                <a:spcPct val="90000"/>
              </a:lnSpc>
              <a:spcAft>
                <a:spcPts val="0"/>
              </a:spcAft>
              <a:defRPr/>
            </a:pP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A simple classiﬁcation of malware consists of ﬁle infectors and stand-alone malware. </a:t>
            </a:r>
          </a:p>
          <a:p>
            <a:pPr algn="just">
              <a:lnSpc>
                <a:spcPct val="90000"/>
              </a:lnSpc>
              <a:spcAft>
                <a:spcPts val="0"/>
              </a:spcAft>
              <a:defRPr/>
            </a:pP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Another way of classifying malware is based on their particular action: worms, backdoors, trojans, rootkits, spyware, adware etc.</a:t>
            </a:r>
          </a:p>
          <a:p>
            <a:pPr algn="just">
              <a:lnSpc>
                <a:spcPct val="90000"/>
              </a:lnSpc>
              <a:spcAft>
                <a:spcPts val="0"/>
              </a:spcAft>
              <a:defRPr/>
            </a:pPr>
            <a:r>
              <a:rPr lang="en-US" sz="2400" dirty="0">
                <a:solidFill>
                  <a:schemeClr val="tx1"/>
                </a:solidFill>
                <a:latin typeface="Gill Sans MT" panose="020B0502020104020203" pitchFamily="34" charset="0"/>
              </a:rPr>
              <a:t>I</a:t>
            </a: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n order to provide protection, we present a deep-learning based technique for predicting </a:t>
            </a:r>
            <a:r>
              <a:rPr kumimoji="0" lang="en-US" sz="2400" b="0" i="0" u="none" strike="noStrike" kern="1200" cap="none" spc="0" normalizeH="0" baseline="0" noProof="0" dirty="0" err="1">
                <a:ln>
                  <a:noFill/>
                </a:ln>
                <a:solidFill>
                  <a:schemeClr val="tx1"/>
                </a:solidFill>
                <a:effectLst/>
                <a:uLnTx/>
                <a:uFillTx/>
                <a:latin typeface="Gill Sans MT" panose="020B0502020104020203" pitchFamily="34" charset="0"/>
              </a:rPr>
              <a:t>asm</a:t>
            </a: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 and byte files as benign or malignant.  </a:t>
            </a:r>
          </a:p>
          <a:p>
            <a:pPr algn="just">
              <a:lnSpc>
                <a:spcPct val="90000"/>
              </a:lnSpc>
              <a:spcAft>
                <a:spcPts val="0"/>
              </a:spcAft>
              <a:defRPr/>
            </a:pPr>
            <a:r>
              <a:rPr lang="en-US" sz="2400" dirty="0">
                <a:solidFill>
                  <a:schemeClr val="tx1"/>
                </a:solidFill>
                <a:latin typeface="Gill Sans MT" panose="020B0502020104020203" pitchFamily="34" charset="0"/>
              </a:rPr>
              <a:t>O</a:t>
            </a:r>
            <a:r>
              <a:rPr kumimoji="0" lang="en-US" sz="2400" b="0" i="0" u="none" strike="noStrike" kern="1200" cap="none" spc="0" normalizeH="0" baseline="0" noProof="0" dirty="0" err="1">
                <a:ln>
                  <a:noFill/>
                </a:ln>
                <a:solidFill>
                  <a:schemeClr val="tx1"/>
                </a:solidFill>
                <a:effectLst/>
                <a:uLnTx/>
                <a:uFillTx/>
                <a:latin typeface="Gill Sans MT" panose="020B0502020104020203" pitchFamily="34" charset="0"/>
              </a:rPr>
              <a:t>ur</a:t>
            </a: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 technique relies on a large set of training values in order to build representation for each ﬁle in that set. </a:t>
            </a:r>
          </a:p>
          <a:p>
            <a:pPr algn="just">
              <a:lnSpc>
                <a:spcPct val="90000"/>
              </a:lnSpc>
              <a:spcAft>
                <a:spcPts val="0"/>
              </a:spcAft>
              <a:defRPr/>
            </a:pP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A set of features like opcodes, </a:t>
            </a:r>
            <a:r>
              <a:rPr kumimoji="0" lang="en-US" sz="2400" b="0" i="0" u="none" strike="noStrike" kern="1200" cap="none" spc="0" normalizeH="0" baseline="0" noProof="0" dirty="0" err="1">
                <a:ln>
                  <a:noFill/>
                </a:ln>
                <a:solidFill>
                  <a:schemeClr val="tx1"/>
                </a:solidFill>
                <a:effectLst/>
                <a:uLnTx/>
                <a:uFillTx/>
                <a:latin typeface="Gill Sans MT" panose="020B0502020104020203" pitchFamily="34" charset="0"/>
              </a:rPr>
              <a:t>filesize</a:t>
            </a: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 </a:t>
            </a:r>
            <a:r>
              <a:rPr kumimoji="0" lang="en-US" sz="2400" b="0" i="0" u="none" strike="noStrike" kern="1200" cap="none" spc="0" normalizeH="0" baseline="0" noProof="0" dirty="0" err="1">
                <a:ln>
                  <a:noFill/>
                </a:ln>
                <a:solidFill>
                  <a:schemeClr val="tx1"/>
                </a:solidFill>
                <a:effectLst/>
                <a:uLnTx/>
                <a:uFillTx/>
                <a:latin typeface="Gill Sans MT" panose="020B0502020104020203" pitchFamily="34" charset="0"/>
              </a:rPr>
              <a:t>etc</a:t>
            </a: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 is computed for every byte and </a:t>
            </a:r>
            <a:r>
              <a:rPr kumimoji="0" lang="en-US" sz="2400" b="0" i="0" u="none" strike="noStrike" kern="1200" cap="none" spc="0" normalizeH="0" baseline="0" noProof="0" dirty="0" err="1">
                <a:ln>
                  <a:noFill/>
                </a:ln>
                <a:solidFill>
                  <a:schemeClr val="tx1"/>
                </a:solidFill>
                <a:effectLst/>
                <a:uLnTx/>
                <a:uFillTx/>
                <a:latin typeface="Gill Sans MT" panose="020B0502020104020203" pitchFamily="34" charset="0"/>
              </a:rPr>
              <a:t>asm</a:t>
            </a:r>
            <a:r>
              <a:rPr kumimoji="0" lang="en-US" sz="2400" b="0" i="0" u="none" strike="noStrike" kern="1200" cap="none" spc="0" normalizeH="0" baseline="0" noProof="0" dirty="0">
                <a:ln>
                  <a:noFill/>
                </a:ln>
                <a:solidFill>
                  <a:schemeClr val="tx1"/>
                </a:solidFill>
                <a:effectLst/>
                <a:uLnTx/>
                <a:uFillTx/>
                <a:latin typeface="Gill Sans MT" panose="020B0502020104020203" pitchFamily="34" charset="0"/>
              </a:rPr>
              <a:t> ﬁles in the training or test datasets to detect a malware.</a:t>
            </a:r>
          </a:p>
          <a:p>
            <a:endParaRPr lang="en-US" sz="2400" dirty="0"/>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398741" y="394448"/>
            <a:ext cx="5311775" cy="1659524"/>
          </a:xfrm>
        </p:spPr>
        <p:txBody>
          <a:bodyPr/>
          <a:lstStyle/>
          <a:p>
            <a:r>
              <a:rPr lang="en-US" u="sng" dirty="0">
                <a:latin typeface="Agency FB" panose="020B0503020202020204" pitchFamily="34" charset="0"/>
              </a:rPr>
              <a:t>Introduction:</a:t>
            </a:r>
          </a:p>
        </p:txBody>
      </p:sp>
    </p:spTree>
    <p:extLst>
      <p:ext uri="{BB962C8B-B14F-4D97-AF65-F5344CB8AC3E}">
        <p14:creationId xmlns:p14="http://schemas.microsoft.com/office/powerpoint/2010/main" val="2158886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6F371B86-DEE9-56A1-17C5-7825783BBE5B}"/>
              </a:ext>
            </a:extLst>
          </p:cNvPr>
          <p:cNvSpPr>
            <a:spLocks noGrp="1"/>
          </p:cNvSpPr>
          <p:nvPr>
            <p:ph type="sldNum" sz="quarter" idx="12"/>
          </p:nvPr>
        </p:nvSpPr>
        <p:spPr/>
        <p:txBody>
          <a:bodyPr/>
          <a:lstStyle/>
          <a:p>
            <a:fld id="{DBA1B0FB-D917-4C8C-928F-313BD683BF39}" type="slidenum">
              <a:rPr lang="en-US" smtClean="0"/>
              <a:t>4</a:t>
            </a:fld>
            <a:endParaRPr lang="en-US"/>
          </a:p>
        </p:txBody>
      </p:sp>
      <p:pic>
        <p:nvPicPr>
          <p:cNvPr id="4" name="Picture 3">
            <a:extLst>
              <a:ext uri="{FF2B5EF4-FFF2-40B4-BE49-F238E27FC236}">
                <a16:creationId xmlns:a16="http://schemas.microsoft.com/office/drawing/2014/main" id="{E6FAA020-4B49-280B-5646-954583C13CA8}"/>
              </a:ext>
            </a:extLst>
          </p:cNvPr>
          <p:cNvPicPr>
            <a:picLocks noChangeAspect="1"/>
          </p:cNvPicPr>
          <p:nvPr/>
        </p:nvPicPr>
        <p:blipFill>
          <a:blip r:embed="rId2"/>
          <a:stretch>
            <a:fillRect/>
          </a:stretch>
        </p:blipFill>
        <p:spPr>
          <a:xfrm>
            <a:off x="-121298" y="-354702"/>
            <a:ext cx="12506580" cy="7371321"/>
          </a:xfrm>
          <a:prstGeom prst="rect">
            <a:avLst/>
          </a:prstGeom>
        </p:spPr>
      </p:pic>
      <p:sp>
        <p:nvSpPr>
          <p:cNvPr id="3" name="Content Placeholder 2">
            <a:extLst>
              <a:ext uri="{FF2B5EF4-FFF2-40B4-BE49-F238E27FC236}">
                <a16:creationId xmlns:a16="http://schemas.microsoft.com/office/drawing/2014/main" id="{1F4F69FC-A3C7-0CF5-7649-62FFD71C05D4}"/>
              </a:ext>
            </a:extLst>
          </p:cNvPr>
          <p:cNvSpPr>
            <a:spLocks noGrp="1"/>
          </p:cNvSpPr>
          <p:nvPr>
            <p:ph idx="1"/>
          </p:nvPr>
        </p:nvSpPr>
        <p:spPr>
          <a:xfrm>
            <a:off x="728144" y="1655999"/>
            <a:ext cx="10813823" cy="3606466"/>
          </a:xfrm>
        </p:spPr>
        <p:txBody>
          <a:bodyPr/>
          <a:lstStyle/>
          <a:p>
            <a:pPr algn="just">
              <a:lnSpc>
                <a:spcPct val="90000"/>
              </a:lnSpc>
              <a:spcAft>
                <a:spcPts val="0"/>
              </a:spcAft>
              <a:defRPr/>
            </a:pPr>
            <a:r>
              <a:rPr kumimoji="0" lang="en-US" sz="2400" b="0" i="0" u="none" strike="noStrike" kern="1200" cap="none" spc="0" normalizeH="0" baseline="0" noProof="0" dirty="0">
                <a:ln>
                  <a:noFill/>
                </a:ln>
                <a:solidFill>
                  <a:schemeClr val="tx1"/>
                </a:solidFill>
                <a:effectLst/>
                <a:uLnTx/>
                <a:uFillTx/>
                <a:ea typeface="+mn-ea"/>
                <a:cs typeface="+mn-cs"/>
              </a:rPr>
              <a:t>There are several algorithms for detecting malwares.</a:t>
            </a:r>
          </a:p>
          <a:p>
            <a:pPr algn="just">
              <a:lnSpc>
                <a:spcPct val="90000"/>
              </a:lnSpc>
              <a:spcAft>
                <a:spcPts val="0"/>
              </a:spcAft>
              <a:defRPr/>
            </a:pPr>
            <a:r>
              <a:rPr kumimoji="0" lang="en-US" sz="2400" b="0" i="0" u="none" strike="noStrike" kern="1200" cap="none" spc="0" normalizeH="0" baseline="0" noProof="0" dirty="0">
                <a:ln>
                  <a:noFill/>
                </a:ln>
                <a:solidFill>
                  <a:schemeClr val="tx1"/>
                </a:solidFill>
                <a:effectLst/>
                <a:uLnTx/>
                <a:uFillTx/>
                <a:ea typeface="+mn-ea"/>
                <a:cs typeface="+mn-cs"/>
              </a:rPr>
              <a:t>We studied through different research papers.</a:t>
            </a:r>
          </a:p>
          <a:p>
            <a:pPr algn="just">
              <a:lnSpc>
                <a:spcPct val="90000"/>
              </a:lnSpc>
              <a:spcAft>
                <a:spcPts val="0"/>
              </a:spcAft>
              <a:defRPr/>
            </a:pPr>
            <a:endParaRPr kumimoji="0" lang="en-US" sz="2400" b="0" i="0" u="none" strike="noStrike" kern="1200" cap="none" spc="0" normalizeH="0" baseline="0" noProof="0" dirty="0">
              <a:ln>
                <a:noFill/>
              </a:ln>
              <a:solidFill>
                <a:schemeClr val="tx1"/>
              </a:solidFill>
              <a:effectLst/>
              <a:uLnTx/>
              <a:uFillTx/>
              <a:ea typeface="+mn-ea"/>
              <a:cs typeface="+mn-cs"/>
            </a:endParaRPr>
          </a:p>
          <a:p>
            <a:pPr algn="l">
              <a:lnSpc>
                <a:spcPct val="90000"/>
              </a:lnSpc>
              <a:spcAft>
                <a:spcPts val="0"/>
              </a:spcAft>
            </a:pPr>
            <a:r>
              <a:rPr kumimoji="0" lang="en-US" sz="2400" b="0" i="0" u="none" strike="noStrike" kern="1200" cap="none" spc="0" normalizeH="0" baseline="0" noProof="0" dirty="0">
                <a:ln>
                  <a:noFill/>
                </a:ln>
                <a:solidFill>
                  <a:schemeClr val="tx1"/>
                </a:solidFill>
                <a:effectLst/>
                <a:uLnTx/>
                <a:uFillTx/>
                <a:ea typeface="+mn-ea"/>
                <a:cs typeface="+mn-cs"/>
              </a:rPr>
              <a:t>Publisher Name : </a:t>
            </a:r>
            <a:r>
              <a:rPr lang="en-US" sz="2400" i="0" u="none" strike="noStrike" baseline="0" dirty="0">
                <a:solidFill>
                  <a:schemeClr val="tx1"/>
                </a:solidFill>
              </a:rPr>
              <a:t>Detection of Advanced Malware by Machine Learning Techniques</a:t>
            </a:r>
          </a:p>
          <a:p>
            <a:pPr algn="l">
              <a:lnSpc>
                <a:spcPct val="90000"/>
              </a:lnSpc>
              <a:spcAft>
                <a:spcPts val="0"/>
              </a:spcAft>
            </a:pPr>
            <a:r>
              <a:rPr kumimoji="0" lang="en-US" sz="2400" b="0" i="0" u="none" strike="noStrike" kern="1200" cap="none" spc="0" normalizeH="0" baseline="0" noProof="0" dirty="0">
                <a:ln>
                  <a:noFill/>
                </a:ln>
                <a:solidFill>
                  <a:schemeClr val="tx1"/>
                </a:solidFill>
                <a:effectLst/>
                <a:uLnTx/>
                <a:uFillTx/>
                <a:ea typeface="+mn-ea"/>
                <a:cs typeface="+mn-cs"/>
              </a:rPr>
              <a:t>Author Name : </a:t>
            </a:r>
            <a:r>
              <a:rPr lang="en-IN" sz="2400" b="0" i="0" u="none" strike="noStrike" baseline="0" dirty="0">
                <a:solidFill>
                  <a:schemeClr val="tx1"/>
                </a:solidFill>
              </a:rPr>
              <a:t>Sanjay Sharma, C. Rama Krishna and Sanjay K. Sahay.</a:t>
            </a:r>
          </a:p>
          <a:p>
            <a:pPr algn="l">
              <a:lnSpc>
                <a:spcPct val="90000"/>
              </a:lnSpc>
              <a:spcAft>
                <a:spcPts val="0"/>
              </a:spcAft>
            </a:pPr>
            <a:endParaRPr kumimoji="0" lang="en-US" sz="2400" b="0" i="0" u="none" strike="noStrike" kern="1200" cap="none" spc="0" normalizeH="0" baseline="0" noProof="0" dirty="0">
              <a:ln>
                <a:noFill/>
              </a:ln>
              <a:solidFill>
                <a:schemeClr val="tx1"/>
              </a:solidFill>
              <a:effectLst/>
              <a:uLnTx/>
              <a:uFillTx/>
              <a:ea typeface="+mn-ea"/>
              <a:cs typeface="+mn-cs"/>
            </a:endParaRPr>
          </a:p>
          <a:p>
            <a:pPr algn="just">
              <a:lnSpc>
                <a:spcPct val="90000"/>
              </a:lnSpc>
              <a:spcAft>
                <a:spcPts val="0"/>
              </a:spcAft>
              <a:defRPr/>
            </a:pPr>
            <a:r>
              <a:rPr kumimoji="0" lang="en-US" sz="2400" b="0" i="0" u="none" strike="noStrike" kern="1200" cap="none" spc="0" normalizeH="0" baseline="0" noProof="0" dirty="0">
                <a:ln>
                  <a:noFill/>
                </a:ln>
                <a:solidFill>
                  <a:schemeClr val="tx1"/>
                </a:solidFill>
                <a:effectLst/>
                <a:uLnTx/>
                <a:uFillTx/>
                <a:ea typeface="+mn-ea"/>
                <a:cs typeface="+mn-cs"/>
              </a:rPr>
              <a:t>Publisher Name : Human-centric Computing and Information Sciences(HCIS).</a:t>
            </a:r>
          </a:p>
          <a:p>
            <a:pPr algn="just">
              <a:lnSpc>
                <a:spcPct val="90000"/>
              </a:lnSpc>
              <a:spcAft>
                <a:spcPts val="0"/>
              </a:spcAft>
              <a:defRPr/>
            </a:pPr>
            <a:r>
              <a:rPr kumimoji="0" lang="en-US" sz="2400" b="0" i="0" u="none" strike="noStrike" kern="1200" cap="none" spc="0" normalizeH="0" baseline="0" noProof="0" dirty="0">
                <a:ln>
                  <a:noFill/>
                </a:ln>
                <a:solidFill>
                  <a:schemeClr val="tx1"/>
                </a:solidFill>
                <a:effectLst/>
                <a:uLnTx/>
                <a:uFillTx/>
                <a:ea typeface="+mn-ea"/>
                <a:cs typeface="+mn-cs"/>
              </a:rPr>
              <a:t>Authors : </a:t>
            </a:r>
            <a:r>
              <a:rPr kumimoji="0" lang="en-US" sz="2400" b="0" i="0" u="none" strike="noStrike" kern="1200" cap="none" spc="0" normalizeH="0" baseline="0" noProof="0" dirty="0" err="1">
                <a:ln>
                  <a:noFill/>
                </a:ln>
                <a:solidFill>
                  <a:schemeClr val="tx1"/>
                </a:solidFill>
                <a:effectLst/>
                <a:uLnTx/>
                <a:uFillTx/>
                <a:ea typeface="+mn-ea"/>
                <a:cs typeface="+mn-cs"/>
              </a:rPr>
              <a:t>Seungyeon</a:t>
            </a:r>
            <a:r>
              <a:rPr kumimoji="0" lang="en-US" sz="2400" b="0" i="0" u="none" strike="noStrike" kern="1200" cap="none" spc="0" normalizeH="0" baseline="0" noProof="0" dirty="0">
                <a:ln>
                  <a:noFill/>
                </a:ln>
                <a:solidFill>
                  <a:schemeClr val="tx1"/>
                </a:solidFill>
                <a:effectLst/>
                <a:uLnTx/>
                <a:uFillTx/>
                <a:ea typeface="+mn-ea"/>
                <a:cs typeface="+mn-cs"/>
              </a:rPr>
              <a:t> </a:t>
            </a:r>
            <a:r>
              <a:rPr kumimoji="0" lang="en-US" sz="2400" b="0" i="0" u="none" strike="noStrike" kern="1200" cap="none" spc="0" normalizeH="0" baseline="0" noProof="0" dirty="0" err="1">
                <a:ln>
                  <a:noFill/>
                </a:ln>
                <a:solidFill>
                  <a:schemeClr val="tx1"/>
                </a:solidFill>
                <a:effectLst/>
                <a:uLnTx/>
                <a:uFillTx/>
                <a:ea typeface="+mn-ea"/>
                <a:cs typeface="+mn-cs"/>
              </a:rPr>
              <a:t>Baek</a:t>
            </a:r>
            <a:r>
              <a:rPr kumimoji="0" lang="en-US" sz="2400" b="0" i="0" u="none" strike="noStrike" kern="1200" cap="none" spc="0" normalizeH="0" baseline="0" noProof="0" dirty="0">
                <a:ln>
                  <a:noFill/>
                </a:ln>
                <a:solidFill>
                  <a:schemeClr val="tx1"/>
                </a:solidFill>
                <a:effectLst/>
                <a:uLnTx/>
                <a:uFillTx/>
                <a:ea typeface="+mn-ea"/>
                <a:cs typeface="+mn-cs"/>
              </a:rPr>
              <a:t>, </a:t>
            </a:r>
            <a:r>
              <a:rPr kumimoji="0" lang="en-US" sz="2400" b="0" i="0" u="none" strike="noStrike" kern="1200" cap="none" spc="0" normalizeH="0" baseline="0" noProof="0" dirty="0" err="1">
                <a:ln>
                  <a:noFill/>
                </a:ln>
                <a:solidFill>
                  <a:schemeClr val="tx1"/>
                </a:solidFill>
                <a:effectLst/>
                <a:uLnTx/>
                <a:uFillTx/>
                <a:ea typeface="+mn-ea"/>
                <a:cs typeface="+mn-cs"/>
              </a:rPr>
              <a:t>Jueun</a:t>
            </a:r>
            <a:r>
              <a:rPr kumimoji="0" lang="en-US" sz="2400" b="0" i="0" u="none" strike="noStrike" kern="1200" cap="none" spc="0" normalizeH="0" baseline="0" noProof="0" dirty="0">
                <a:ln>
                  <a:noFill/>
                </a:ln>
                <a:solidFill>
                  <a:schemeClr val="tx1"/>
                </a:solidFill>
                <a:effectLst/>
                <a:uLnTx/>
                <a:uFillTx/>
                <a:ea typeface="+mn-ea"/>
                <a:cs typeface="+mn-cs"/>
              </a:rPr>
              <a:t> Jeon, </a:t>
            </a:r>
            <a:r>
              <a:rPr kumimoji="0" lang="en-US" sz="2400" b="0" i="0" u="none" strike="noStrike" kern="1200" cap="none" spc="0" normalizeH="0" baseline="0" noProof="0" dirty="0" err="1">
                <a:ln>
                  <a:noFill/>
                </a:ln>
                <a:solidFill>
                  <a:schemeClr val="tx1"/>
                </a:solidFill>
                <a:effectLst/>
                <a:uLnTx/>
                <a:uFillTx/>
                <a:ea typeface="+mn-ea"/>
                <a:cs typeface="+mn-cs"/>
              </a:rPr>
              <a:t>Byeonghui</a:t>
            </a:r>
            <a:r>
              <a:rPr kumimoji="0" lang="en-US" sz="2400" b="0" i="0" u="none" strike="noStrike" kern="1200" cap="none" spc="0" normalizeH="0" baseline="0" noProof="0" dirty="0">
                <a:ln>
                  <a:noFill/>
                </a:ln>
                <a:solidFill>
                  <a:schemeClr val="tx1"/>
                </a:solidFill>
                <a:effectLst/>
                <a:uLnTx/>
                <a:uFillTx/>
                <a:ea typeface="+mn-ea"/>
                <a:cs typeface="+mn-cs"/>
              </a:rPr>
              <a:t> </a:t>
            </a:r>
            <a:r>
              <a:rPr kumimoji="0" lang="en-US" sz="2400" b="0" i="0" u="none" strike="noStrike" kern="1200" cap="none" spc="0" normalizeH="0" baseline="0" noProof="0" dirty="0" err="1">
                <a:ln>
                  <a:noFill/>
                </a:ln>
                <a:solidFill>
                  <a:schemeClr val="tx1"/>
                </a:solidFill>
                <a:effectLst/>
                <a:uLnTx/>
                <a:uFillTx/>
                <a:ea typeface="+mn-ea"/>
                <a:cs typeface="+mn-cs"/>
              </a:rPr>
              <a:t>Jeong</a:t>
            </a:r>
            <a:r>
              <a:rPr kumimoji="0" lang="en-US" sz="2400" b="0" i="0" u="none" strike="noStrike" kern="1200" cap="none" spc="0" normalizeH="0" baseline="0" noProof="0" dirty="0">
                <a:ln>
                  <a:noFill/>
                </a:ln>
                <a:solidFill>
                  <a:schemeClr val="tx1"/>
                </a:solidFill>
                <a:effectLst/>
                <a:uLnTx/>
                <a:uFillTx/>
                <a:ea typeface="+mn-ea"/>
                <a:cs typeface="+mn-cs"/>
              </a:rPr>
              <a:t>, and Young-</a:t>
            </a:r>
            <a:r>
              <a:rPr kumimoji="0" lang="en-US" sz="2400" b="0" i="0" u="none" strike="noStrike" kern="1200" cap="none" spc="0" normalizeH="0" baseline="0" noProof="0" dirty="0" err="1">
                <a:ln>
                  <a:noFill/>
                </a:ln>
                <a:solidFill>
                  <a:schemeClr val="tx1"/>
                </a:solidFill>
                <a:effectLst/>
                <a:uLnTx/>
                <a:uFillTx/>
                <a:ea typeface="+mn-ea"/>
                <a:cs typeface="+mn-cs"/>
              </a:rPr>
              <a:t>Sik</a:t>
            </a:r>
            <a:r>
              <a:rPr kumimoji="0" lang="en-US" sz="2400" b="0" i="0" u="none" strike="noStrike" kern="1200" cap="none" spc="0" normalizeH="0" baseline="0" noProof="0" dirty="0">
                <a:ln>
                  <a:noFill/>
                </a:ln>
                <a:solidFill>
                  <a:schemeClr val="tx1"/>
                </a:solidFill>
                <a:effectLst/>
                <a:uLnTx/>
                <a:uFillTx/>
                <a:ea typeface="+mn-ea"/>
                <a:cs typeface="+mn-cs"/>
              </a:rPr>
              <a:t> </a:t>
            </a:r>
            <a:r>
              <a:rPr kumimoji="0" lang="en-US" sz="2400" b="0" i="0" u="none" strike="noStrike" kern="1200" cap="none" spc="0" normalizeH="0" baseline="0" noProof="0" dirty="0" err="1">
                <a:ln>
                  <a:noFill/>
                </a:ln>
                <a:solidFill>
                  <a:schemeClr val="tx1"/>
                </a:solidFill>
                <a:effectLst/>
                <a:uLnTx/>
                <a:uFillTx/>
                <a:ea typeface="+mn-ea"/>
                <a:cs typeface="+mn-cs"/>
              </a:rPr>
              <a:t>Jeong</a:t>
            </a:r>
            <a:endParaRPr kumimoji="0" lang="en-US" sz="2400" b="0" i="0" u="none" strike="noStrike" kern="1200" cap="none" spc="0" normalizeH="0" baseline="0" noProof="0" dirty="0">
              <a:ln>
                <a:noFill/>
              </a:ln>
              <a:solidFill>
                <a:schemeClr val="tx1"/>
              </a:solidFill>
              <a:effectLst/>
              <a:uLnTx/>
              <a:uFillTx/>
              <a:ea typeface="+mn-ea"/>
              <a:cs typeface="+mn-cs"/>
            </a:endParaRPr>
          </a:p>
          <a:p>
            <a:pPr marL="0" indent="0" algn="just">
              <a:lnSpc>
                <a:spcPct val="90000"/>
              </a:lnSpc>
              <a:spcAft>
                <a:spcPts val="0"/>
              </a:spcAft>
              <a:buNone/>
              <a:defRPr/>
            </a:pPr>
            <a:endParaRPr kumimoji="0" lang="en-US" sz="2400" b="0" i="0" u="none" strike="noStrike" kern="1200" cap="none" spc="0" normalizeH="0" baseline="0" noProof="0" dirty="0">
              <a:ln>
                <a:noFill/>
              </a:ln>
              <a:solidFill>
                <a:schemeClr val="tx1"/>
              </a:solidFill>
              <a:effectLst/>
              <a:uLnTx/>
              <a:uFillTx/>
              <a:ea typeface="+mn-ea"/>
              <a:cs typeface="+mn-cs"/>
            </a:endParaRPr>
          </a:p>
        </p:txBody>
      </p:sp>
      <p:sp>
        <p:nvSpPr>
          <p:cNvPr id="2" name="Title 1">
            <a:extLst>
              <a:ext uri="{FF2B5EF4-FFF2-40B4-BE49-F238E27FC236}">
                <a16:creationId xmlns:a16="http://schemas.microsoft.com/office/drawing/2014/main" id="{26F8E488-3715-FA1E-3932-B5C110887D03}"/>
              </a:ext>
            </a:extLst>
          </p:cNvPr>
          <p:cNvSpPr>
            <a:spLocks noGrp="1"/>
          </p:cNvSpPr>
          <p:nvPr>
            <p:ph type="title"/>
          </p:nvPr>
        </p:nvSpPr>
        <p:spPr/>
        <p:txBody>
          <a:bodyPr/>
          <a:lstStyle/>
          <a:p>
            <a:r>
              <a:rPr lang="en-US" u="sng" dirty="0">
                <a:latin typeface="Agency FB" panose="020B0503020202020204" pitchFamily="34" charset="0"/>
              </a:rPr>
              <a:t>Literature Survey:</a:t>
            </a:r>
            <a:endParaRPr lang="en-IN" u="sng" dirty="0">
              <a:latin typeface="Agency FB" panose="020B0503020202020204" pitchFamily="34" charset="0"/>
            </a:endParaRPr>
          </a:p>
        </p:txBody>
      </p:sp>
    </p:spTree>
    <p:extLst>
      <p:ext uri="{BB962C8B-B14F-4D97-AF65-F5344CB8AC3E}">
        <p14:creationId xmlns:p14="http://schemas.microsoft.com/office/powerpoint/2010/main" val="2048763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324088" y="549276"/>
            <a:ext cx="6282900" cy="705784"/>
          </a:xfrm>
        </p:spPr>
        <p:txBody>
          <a:bodyPr vert="horz" wrap="square" lIns="0" tIns="0" rIns="0" bIns="0" rtlCol="0" anchor="b" anchorCtr="0">
            <a:normAutofit fontScale="90000"/>
          </a:bodyPr>
          <a:lstStyle/>
          <a:p>
            <a:pPr>
              <a:lnSpc>
                <a:spcPct val="100000"/>
              </a:lnSpc>
            </a:pPr>
            <a:r>
              <a:rPr lang="en-US" sz="5300" u="sng" dirty="0">
                <a:latin typeface="Agency FB" panose="020B0503020202020204" pitchFamily="34" charset="0"/>
              </a:rPr>
              <a:t>Functional Requirements</a:t>
            </a:r>
            <a:r>
              <a:rPr lang="en-US" u="sng" dirty="0">
                <a:latin typeface="Agency FB" panose="020B0503020202020204" pitchFamily="34" charset="0"/>
              </a:rPr>
              <a:t>:</a:t>
            </a:r>
            <a:endParaRPr lang="en-US" sz="6400" u="sng" kern="1200" dirty="0">
              <a:solidFill>
                <a:schemeClr val="tx1"/>
              </a:solidFill>
              <a:latin typeface="Agency FB" panose="020B0503020202020204" pitchFamily="34" charset="0"/>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4" y="1519332"/>
            <a:ext cx="10720516" cy="5141768"/>
          </a:xfrm>
        </p:spPr>
        <p:txBody>
          <a:bodyPr vert="horz" wrap="square" lIns="0" tIns="0" rIns="0" bIns="0" rtlCol="0">
            <a:noAutofit/>
          </a:bodyPr>
          <a:lstStyle/>
          <a:p>
            <a:pPr marL="342900" indent="-342900" algn="just">
              <a:buFont typeface="Arial" panose="020B0604020202020204" pitchFamily="34" charset="0"/>
              <a:buChar char="•"/>
            </a:pPr>
            <a:r>
              <a:rPr lang="en-US" i="0" dirty="0">
                <a:solidFill>
                  <a:schemeClr val="tx1"/>
                </a:solidFill>
                <a:effectLst/>
              </a:rPr>
              <a:t>User Classes and Characteristics</a:t>
            </a:r>
          </a:p>
          <a:p>
            <a:pPr marL="0" indent="0" algn="just"/>
            <a:r>
              <a:rPr lang="en-US" i="0" dirty="0">
                <a:solidFill>
                  <a:schemeClr val="tx1"/>
                </a:solidFill>
                <a:effectLst/>
              </a:rPr>
              <a:t>	User 1 : Admin This type of user will be users who will </a:t>
            </a:r>
          </a:p>
          <a:p>
            <a:pPr marL="0" indent="0" algn="just"/>
            <a:r>
              <a:rPr lang="en-US" i="0" dirty="0">
                <a:solidFill>
                  <a:schemeClr val="tx1"/>
                </a:solidFill>
                <a:effectLst/>
              </a:rPr>
              <a:t>	train system with new malware types.</a:t>
            </a:r>
          </a:p>
          <a:p>
            <a:pPr marL="0" indent="0" algn="just"/>
            <a:r>
              <a:rPr lang="en-US" i="0" dirty="0">
                <a:solidFill>
                  <a:schemeClr val="tx1"/>
                </a:solidFill>
                <a:effectLst/>
              </a:rPr>
              <a:t>	User 2 : User This type of user will be users who detect malware</a:t>
            </a:r>
          </a:p>
          <a:p>
            <a:pPr marL="342900" indent="-342900" algn="just">
              <a:buFont typeface="Arial" panose="020B0604020202020204" pitchFamily="34" charset="0"/>
              <a:buChar char="•"/>
            </a:pPr>
            <a:r>
              <a:rPr lang="en-US" i="0" dirty="0">
                <a:solidFill>
                  <a:schemeClr val="tx1"/>
                </a:solidFill>
                <a:effectLst/>
              </a:rPr>
              <a:t>Assumptions and dependencies</a:t>
            </a:r>
          </a:p>
          <a:p>
            <a:pPr marL="0" indent="0" algn="just"/>
            <a:r>
              <a:rPr lang="en-US" dirty="0">
                <a:solidFill>
                  <a:schemeClr val="tx1"/>
                </a:solidFill>
              </a:rPr>
              <a:t>	</a:t>
            </a:r>
            <a:r>
              <a:rPr lang="en-US" i="0" dirty="0">
                <a:solidFill>
                  <a:schemeClr val="tx1"/>
                </a:solidFill>
                <a:effectLst/>
              </a:rPr>
              <a:t> System will assume that dataset is properly trained.</a:t>
            </a:r>
          </a:p>
          <a:p>
            <a:pPr marL="0" indent="0" algn="just"/>
            <a:r>
              <a:rPr lang="en-US" dirty="0">
                <a:solidFill>
                  <a:schemeClr val="tx1"/>
                </a:solidFill>
              </a:rPr>
              <a:t>	</a:t>
            </a:r>
            <a:r>
              <a:rPr lang="en-US" i="0" dirty="0">
                <a:solidFill>
                  <a:schemeClr val="tx1"/>
                </a:solidFill>
                <a:effectLst/>
              </a:rPr>
              <a:t>Database has been properly maintained to detect malware.</a:t>
            </a:r>
            <a:endParaRPr lang="en-IN" dirty="0">
              <a:solidFill>
                <a:schemeClr val="tx1"/>
              </a:solidFill>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5</a:t>
            </a:fld>
            <a:endParaRPr lang="en-US"/>
          </a:p>
        </p:txBody>
      </p:sp>
    </p:spTree>
    <p:extLst>
      <p:ext uri="{BB962C8B-B14F-4D97-AF65-F5344CB8AC3E}">
        <p14:creationId xmlns:p14="http://schemas.microsoft.com/office/powerpoint/2010/main" val="5600218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a:stretch>
            <a:fillRect/>
          </a:stretch>
        </p:blipFill>
        <p:spPr>
          <a:xfrm>
            <a:off x="0" y="0"/>
            <a:ext cx="12192000" cy="6858000"/>
          </a:xfrm>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324088" y="549276"/>
            <a:ext cx="6282900" cy="705784"/>
          </a:xfrm>
        </p:spPr>
        <p:txBody>
          <a:bodyPr vert="horz" wrap="square" lIns="0" tIns="0" rIns="0" bIns="0" rtlCol="0" anchor="b" anchorCtr="0">
            <a:normAutofit fontScale="90000"/>
          </a:bodyPr>
          <a:lstStyle/>
          <a:p>
            <a:pPr>
              <a:lnSpc>
                <a:spcPct val="100000"/>
              </a:lnSpc>
            </a:pPr>
            <a:r>
              <a:rPr lang="en-US" sz="5300" u="sng" dirty="0">
                <a:latin typeface="Agency FB" panose="020B0503020202020204" pitchFamily="34" charset="0"/>
              </a:rPr>
              <a:t>Non-Functional Requirements:</a:t>
            </a:r>
            <a:r>
              <a:rPr lang="en-US" u="sng" dirty="0">
                <a:latin typeface="Agency FB" panose="020B0503020202020204" pitchFamily="34" charset="0"/>
              </a:rPr>
              <a:t>:</a:t>
            </a:r>
            <a:endParaRPr lang="en-US" sz="6400" u="sng" kern="1200" dirty="0">
              <a:solidFill>
                <a:schemeClr val="tx1"/>
              </a:solidFill>
              <a:latin typeface="Agency FB" panose="020B0503020202020204" pitchFamily="34" charset="0"/>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417698" y="1340528"/>
            <a:ext cx="10936841" cy="5517471"/>
          </a:xfrm>
        </p:spPr>
        <p:txBody>
          <a:bodyPr vert="horz" wrap="square" lIns="0" tIns="0" rIns="0" bIns="0" rtlCol="0">
            <a:noAutofit/>
          </a:bodyPr>
          <a:lstStyle/>
          <a:p>
            <a:pPr marL="342900" indent="-342900" algn="just">
              <a:buFont typeface="Arial" panose="020B0604020202020204" pitchFamily="34" charset="0"/>
              <a:buChar char="•"/>
            </a:pPr>
            <a:r>
              <a:rPr lang="en-IN" sz="2000" i="0" dirty="0">
                <a:solidFill>
                  <a:schemeClr val="tx1"/>
                </a:solidFill>
                <a:effectLst/>
              </a:rPr>
              <a:t>Performance:</a:t>
            </a:r>
          </a:p>
          <a:p>
            <a:pPr marL="0" indent="0" algn="just"/>
            <a:r>
              <a:rPr lang="en-IN" sz="2000" dirty="0">
                <a:solidFill>
                  <a:schemeClr val="tx1"/>
                </a:solidFill>
              </a:rPr>
              <a:t>	</a:t>
            </a:r>
            <a:r>
              <a:rPr lang="en-US" sz="2000" dirty="0">
                <a:solidFill>
                  <a:schemeClr val="tx1"/>
                </a:solidFill>
              </a:rPr>
              <a:t>The system should produce results quickly.</a:t>
            </a:r>
          </a:p>
          <a:p>
            <a:pPr marL="0" indent="0" algn="just"/>
            <a:r>
              <a:rPr lang="en-US" sz="2000" dirty="0">
                <a:solidFill>
                  <a:schemeClr val="tx1"/>
                </a:solidFill>
              </a:rPr>
              <a:t>	Feature extraction and Time taken by ML algorithms  should be in milliseconds.</a:t>
            </a:r>
          </a:p>
          <a:p>
            <a:pPr marL="342900" indent="-342900" algn="just">
              <a:buFont typeface="Arial" panose="020B0604020202020204" pitchFamily="34" charset="0"/>
              <a:buChar char="•"/>
            </a:pPr>
            <a:r>
              <a:rPr lang="en-IN" sz="2000" i="0" dirty="0">
                <a:solidFill>
                  <a:schemeClr val="tx1"/>
                </a:solidFill>
                <a:effectLst/>
              </a:rPr>
              <a:t>Reliability: </a:t>
            </a:r>
          </a:p>
          <a:p>
            <a:pPr marL="0" indent="0" algn="just"/>
            <a:r>
              <a:rPr lang="en-IN" sz="2000" i="0" dirty="0">
                <a:solidFill>
                  <a:schemeClr val="tx1"/>
                </a:solidFill>
                <a:effectLst/>
              </a:rPr>
              <a:t>	The system should produce correct outputs </a:t>
            </a:r>
          </a:p>
          <a:p>
            <a:pPr marL="342900" indent="-342900" algn="just">
              <a:buFont typeface="Arial" panose="020B0604020202020204" pitchFamily="34" charset="0"/>
              <a:buChar char="•"/>
            </a:pPr>
            <a:r>
              <a:rPr lang="en-IN" sz="2000" i="0" dirty="0">
                <a:solidFill>
                  <a:schemeClr val="tx1"/>
                </a:solidFill>
                <a:effectLst/>
              </a:rPr>
              <a:t>Scalability: </a:t>
            </a:r>
            <a:endParaRPr lang="en-IN" sz="2000" dirty="0">
              <a:solidFill>
                <a:schemeClr val="tx1"/>
              </a:solidFill>
            </a:endParaRPr>
          </a:p>
          <a:p>
            <a:pPr marL="0" indent="0" algn="just"/>
            <a:r>
              <a:rPr lang="en-IN" sz="2000" dirty="0">
                <a:solidFill>
                  <a:schemeClr val="tx1"/>
                </a:solidFill>
              </a:rPr>
              <a:t>	S</a:t>
            </a:r>
            <a:r>
              <a:rPr lang="en-IN" sz="2000" i="0" dirty="0">
                <a:solidFill>
                  <a:schemeClr val="tx1"/>
                </a:solidFill>
                <a:effectLst/>
              </a:rPr>
              <a:t>oftware must be applicable to machine of any size</a:t>
            </a:r>
          </a:p>
          <a:p>
            <a:pPr marL="342900" indent="-342900" algn="just">
              <a:buFont typeface="Arial" panose="020B0604020202020204" pitchFamily="34" charset="0"/>
              <a:buChar char="•"/>
            </a:pPr>
            <a:r>
              <a:rPr lang="en-US" sz="2000" i="0" dirty="0">
                <a:solidFill>
                  <a:schemeClr val="tx1"/>
                </a:solidFill>
                <a:effectLst/>
              </a:rPr>
              <a:t>Accuracy:	</a:t>
            </a:r>
          </a:p>
          <a:p>
            <a:pPr marL="0" indent="0" algn="just"/>
            <a:r>
              <a:rPr lang="en-US" sz="2000" i="0" dirty="0">
                <a:solidFill>
                  <a:schemeClr val="tx1"/>
                </a:solidFill>
                <a:effectLst/>
              </a:rPr>
              <a:t>	defines a data entered into the system is correctly calculated and used by the system and that 	the output is correct.</a:t>
            </a:r>
            <a:endParaRPr lang="en-IN" sz="2000" i="0" dirty="0">
              <a:solidFill>
                <a:schemeClr val="tx1"/>
              </a:solidFill>
              <a:effectLst/>
            </a:endParaRPr>
          </a:p>
          <a:p>
            <a:pPr marL="342900" indent="-342900">
              <a:buFont typeface="Arial" panose="020B0604020202020204" pitchFamily="34" charset="0"/>
              <a:buChar char="•"/>
            </a:pPr>
            <a:endParaRPr lang="en-IN" sz="2000" dirty="0">
              <a:solidFill>
                <a:schemeClr val="tx1"/>
              </a:solidFill>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6</a:t>
            </a:fld>
            <a:endParaRPr lang="en-US"/>
          </a:p>
        </p:txBody>
      </p:sp>
    </p:spTree>
    <p:extLst>
      <p:ext uri="{BB962C8B-B14F-4D97-AF65-F5344CB8AC3E}">
        <p14:creationId xmlns:p14="http://schemas.microsoft.com/office/powerpoint/2010/main" val="10028064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7</a:t>
            </a:fld>
            <a:endParaRPr lang="en-US"/>
          </a:p>
        </p:txBody>
      </p:sp>
      <p:pic>
        <p:nvPicPr>
          <p:cNvPr id="13" name="Picture Placeholder 26" descr="Data Points Digital background">
            <a:extLst>
              <a:ext uri="{FF2B5EF4-FFF2-40B4-BE49-F238E27FC236}">
                <a16:creationId xmlns:a16="http://schemas.microsoft.com/office/drawing/2014/main" id="{F0FEEBA7-3627-02F1-B906-AD4EFDDD4371}"/>
              </a:ext>
            </a:extLst>
          </p:cNvPr>
          <p:cNvPicPr>
            <a:picLocks noChangeAspect="1"/>
          </p:cNvPicPr>
          <p:nvPr/>
        </p:nvPicPr>
        <p:blipFill rotWithShape="1">
          <a:blip r:embed="rId3" cstate="screen">
            <a:extLst>
              <a:ext uri="{BEBA8EAE-BF5A-486C-A8C5-ECC9F3942E4B}">
                <a14:imgProps xmlns:a14="http://schemas.microsoft.com/office/drawing/2010/main">
                  <a14:imgLayer r:embed="rId4">
                    <a14:imgEffect>
                      <a14:brightnessContrast bright="-40000" contrast="29000"/>
                    </a14:imgEffect>
                  </a14:imgLayer>
                </a14:imgProps>
              </a:ext>
              <a:ext uri="{28A0092B-C50C-407E-A947-70E740481C1C}">
                <a14:useLocalDpi xmlns:a14="http://schemas.microsoft.com/office/drawing/2010/main" val="0"/>
              </a:ext>
            </a:extLst>
          </a:blip>
          <a:srcRect/>
          <a:stretch/>
        </p:blipFill>
        <p:spPr>
          <a:xfrm>
            <a:off x="-11438" y="-43021"/>
            <a:ext cx="12203438" cy="6913818"/>
          </a:xfrm>
          <a:prstGeom prst="rect">
            <a:avLst/>
          </a:prstGeom>
          <a:solidFill>
            <a:schemeClr val="accent5"/>
          </a:solidFill>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952501" y="1657350"/>
            <a:ext cx="6343650" cy="4314825"/>
          </a:xfrm>
          <a:noFill/>
        </p:spPr>
        <p:txBody>
          <a:bodyPr>
            <a:normAutofit/>
          </a:bodyPr>
          <a:lstStyle/>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ea typeface="+mn-ea"/>
                <a:cs typeface="+mn-cs"/>
              </a:rPr>
              <a:t>Operating System : Windows 10</a:t>
            </a:r>
          </a:p>
          <a:p>
            <a:pPr marL="0" marR="0" lvl="0" indent="0" algn="just" defTabSz="914400" rtl="0" eaLnBrk="1" fontAlgn="auto" latinLnBrk="0" hangingPunct="1">
              <a:lnSpc>
                <a:spcPct val="90000"/>
              </a:lnSpc>
              <a:spcBef>
                <a:spcPts val="1000"/>
              </a:spcBef>
              <a:spcAft>
                <a:spcPts val="0"/>
              </a:spcAft>
              <a:buClrTx/>
              <a:buSzTx/>
              <a:buNone/>
              <a:tabLst/>
              <a:defRPr/>
            </a:pPr>
            <a:endParaRPr kumimoji="0" lang="en-US" sz="2400" b="0" i="0" u="none" strike="noStrike" kern="1200" cap="none" spc="0" normalizeH="0" baseline="0" noProof="0" dirty="0">
              <a:ln>
                <a:noFill/>
              </a:ln>
              <a:solidFill>
                <a:schemeClr val="tx1"/>
              </a:solidFill>
              <a:effectLst/>
              <a:uLnTx/>
              <a:uFillTx/>
              <a:ea typeface="+mn-ea"/>
              <a:cs typeface="+mn-cs"/>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ea typeface="+mn-ea"/>
                <a:cs typeface="+mn-cs"/>
              </a:rPr>
              <a:t>Coding Language : Python</a:t>
            </a: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chemeClr val="tx1"/>
              </a:solidFill>
              <a:effectLst/>
              <a:uLnTx/>
              <a:uFillTx/>
              <a:ea typeface="+mn-ea"/>
              <a:cs typeface="+mn-cs"/>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ea typeface="+mn-ea"/>
                <a:cs typeface="+mn-cs"/>
              </a:rPr>
              <a:t>Platform : </a:t>
            </a:r>
            <a:r>
              <a:rPr kumimoji="0" lang="en-US" sz="2400" b="0" i="0" u="none" strike="noStrike" kern="1200" cap="none" spc="0" normalizeH="0" baseline="0" noProof="0" dirty="0" err="1">
                <a:ln>
                  <a:noFill/>
                </a:ln>
                <a:solidFill>
                  <a:schemeClr val="tx1"/>
                </a:solidFill>
                <a:effectLst/>
                <a:uLnTx/>
                <a:uFillTx/>
                <a:ea typeface="+mn-ea"/>
                <a:cs typeface="+mn-cs"/>
              </a:rPr>
              <a:t>Jupyter</a:t>
            </a:r>
            <a:endParaRPr kumimoji="0" lang="en-US" sz="2400" b="0" i="0" u="none" strike="noStrike" kern="1200" cap="none" spc="0" normalizeH="0" baseline="0" noProof="0" dirty="0">
              <a:ln>
                <a:noFill/>
              </a:ln>
              <a:solidFill>
                <a:schemeClr val="tx1"/>
              </a:solidFill>
              <a:effectLst/>
              <a:uLnTx/>
              <a:uFillTx/>
              <a:ea typeface="+mn-ea"/>
              <a:cs typeface="+mn-cs"/>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schemeClr val="tx1"/>
              </a:solidFill>
              <a:effectLst/>
              <a:uLnTx/>
              <a:uFillTx/>
              <a:ea typeface="+mn-ea"/>
              <a:cs typeface="+mn-cs"/>
            </a:endParaRPr>
          </a:p>
          <a:p>
            <a:pPr marL="228600" marR="0" lvl="0" indent="-228600" algn="just"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chemeClr val="tx1"/>
                </a:solidFill>
                <a:effectLst/>
                <a:uLnTx/>
                <a:uFillTx/>
                <a:ea typeface="+mn-ea"/>
                <a:cs typeface="+mn-cs"/>
              </a:rPr>
              <a:t>Python Libraries : </a:t>
            </a:r>
            <a:r>
              <a:rPr kumimoji="0" lang="en-US" sz="2400" b="0" i="0" u="none" strike="noStrike" kern="1200" cap="none" spc="0" normalizeH="0" baseline="0" noProof="0" dirty="0" err="1">
                <a:ln>
                  <a:noFill/>
                </a:ln>
                <a:solidFill>
                  <a:schemeClr val="tx1"/>
                </a:solidFill>
                <a:effectLst/>
                <a:uLnTx/>
                <a:uFillTx/>
                <a:ea typeface="+mn-ea"/>
                <a:cs typeface="+mn-cs"/>
              </a:rPr>
              <a:t>Numpy</a:t>
            </a:r>
            <a:r>
              <a:rPr kumimoji="0" lang="en-US" sz="2400" b="0" i="0" u="none" strike="noStrike" kern="1200" cap="none" spc="0" normalizeH="0" baseline="0" noProof="0" dirty="0">
                <a:ln>
                  <a:noFill/>
                </a:ln>
                <a:solidFill>
                  <a:schemeClr val="tx1"/>
                </a:solidFill>
                <a:effectLst/>
                <a:uLnTx/>
                <a:uFillTx/>
                <a:ea typeface="+mn-ea"/>
                <a:cs typeface="+mn-cs"/>
              </a:rPr>
              <a:t>, Pandas, seaborn , </a:t>
            </a:r>
            <a:r>
              <a:rPr kumimoji="0" lang="en-US" sz="2400" b="0" i="0" u="none" strike="noStrike" kern="1200" cap="none" spc="0" normalizeH="0" baseline="0" noProof="0" dirty="0" err="1">
                <a:ln>
                  <a:noFill/>
                </a:ln>
                <a:solidFill>
                  <a:schemeClr val="tx1"/>
                </a:solidFill>
                <a:effectLst/>
                <a:uLnTx/>
                <a:uFillTx/>
                <a:ea typeface="+mn-ea"/>
                <a:cs typeface="+mn-cs"/>
              </a:rPr>
              <a:t>matplot.pyplot</a:t>
            </a:r>
            <a:r>
              <a:rPr kumimoji="0" lang="en-US" sz="2400" b="0" i="0" u="none" strike="noStrike" kern="1200" cap="none" spc="0" normalizeH="0" baseline="0" noProof="0" dirty="0">
                <a:ln>
                  <a:noFill/>
                </a:ln>
                <a:solidFill>
                  <a:schemeClr val="tx1"/>
                </a:solidFill>
                <a:effectLst/>
                <a:uLnTx/>
                <a:uFillTx/>
                <a:ea typeface="+mn-ea"/>
                <a:cs typeface="+mn-cs"/>
              </a:rPr>
              <a:t>, scikit- learn.</a:t>
            </a:r>
          </a:p>
          <a:p>
            <a:pPr algn="just"/>
            <a:endParaRPr lang="en-US" sz="2400" dirty="0">
              <a:solidFill>
                <a:schemeClr val="tx1"/>
              </a:solidFill>
            </a:endParaRPr>
          </a:p>
          <a:p>
            <a:endParaRPr lang="en-US" sz="2400" dirty="0"/>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12297" y="349625"/>
            <a:ext cx="5422338" cy="878540"/>
          </a:xfrm>
        </p:spPr>
        <p:txBody>
          <a:bodyPr/>
          <a:lstStyle/>
          <a:p>
            <a:r>
              <a:rPr lang="en-US" u="sng" dirty="0">
                <a:latin typeface="Agency FB" panose="020B0503020202020204" pitchFamily="34" charset="0"/>
              </a:rPr>
              <a:t>Tools(Software):</a:t>
            </a:r>
          </a:p>
        </p:txBody>
      </p:sp>
    </p:spTree>
    <p:extLst>
      <p:ext uri="{BB962C8B-B14F-4D97-AF65-F5344CB8AC3E}">
        <p14:creationId xmlns:p14="http://schemas.microsoft.com/office/powerpoint/2010/main" val="3654422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pic>
        <p:nvPicPr>
          <p:cNvPr id="2" name="Picture 1">
            <a:extLst>
              <a:ext uri="{FF2B5EF4-FFF2-40B4-BE49-F238E27FC236}">
                <a16:creationId xmlns:a16="http://schemas.microsoft.com/office/drawing/2014/main" id="{0392BEE4-5B4A-90A7-FFBA-06D22011299F}"/>
              </a:ext>
            </a:extLst>
          </p:cNvPr>
          <p:cNvPicPr>
            <a:picLocks noChangeAspect="1"/>
          </p:cNvPicPr>
          <p:nvPr/>
        </p:nvPicPr>
        <p:blipFill>
          <a:blip r:embed="rId3"/>
          <a:stretch>
            <a:fillRect/>
          </a:stretch>
        </p:blipFill>
        <p:spPr>
          <a:xfrm>
            <a:off x="0" y="-49580"/>
            <a:ext cx="12192000" cy="6907579"/>
          </a:xfrm>
          <a:prstGeom prst="rect">
            <a:avLst/>
          </a:prstGeo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50863" y="1640541"/>
            <a:ext cx="10072313" cy="4669772"/>
          </a:xfrm>
          <a:noFill/>
        </p:spPr>
        <p:txBody>
          <a:bodyPr>
            <a:normAutofit/>
          </a:bodyPr>
          <a:lstStyle/>
          <a:p>
            <a:r>
              <a:rPr lang="en-IN" sz="2400" dirty="0">
                <a:solidFill>
                  <a:schemeClr val="tx1"/>
                </a:solidFill>
              </a:rPr>
              <a:t> Processor:1 </a:t>
            </a:r>
            <a:r>
              <a:rPr lang="en-IN" sz="2400" dirty="0" err="1">
                <a:solidFill>
                  <a:schemeClr val="tx1"/>
                </a:solidFill>
              </a:rPr>
              <a:t>GigaHertz</a:t>
            </a:r>
            <a:r>
              <a:rPr lang="en-IN" sz="2400" dirty="0">
                <a:solidFill>
                  <a:schemeClr val="tx1"/>
                </a:solidFill>
              </a:rPr>
              <a:t>(GHz)</a:t>
            </a:r>
          </a:p>
          <a:p>
            <a:endParaRPr lang="en-IN" sz="2400" dirty="0">
              <a:solidFill>
                <a:schemeClr val="tx1"/>
              </a:solidFill>
            </a:endParaRPr>
          </a:p>
          <a:p>
            <a:r>
              <a:rPr lang="en-IN" sz="2400" dirty="0">
                <a:solidFill>
                  <a:schemeClr val="tx1"/>
                </a:solidFill>
              </a:rPr>
              <a:t>  RAM:1 </a:t>
            </a:r>
            <a:r>
              <a:rPr lang="en-IN" sz="2400" dirty="0" err="1">
                <a:solidFill>
                  <a:schemeClr val="tx1"/>
                </a:solidFill>
              </a:rPr>
              <a:t>GigaByte</a:t>
            </a:r>
            <a:r>
              <a:rPr lang="en-IN" sz="2400" dirty="0">
                <a:solidFill>
                  <a:schemeClr val="tx1"/>
                </a:solidFill>
              </a:rPr>
              <a:t>(GB) for 32 bit Hard Disk</a:t>
            </a:r>
          </a:p>
          <a:p>
            <a:endParaRPr lang="en-IN" sz="2400" dirty="0">
              <a:solidFill>
                <a:schemeClr val="tx1"/>
              </a:solidFill>
            </a:endParaRPr>
          </a:p>
          <a:p>
            <a:r>
              <a:rPr lang="en-IN" sz="2400" dirty="0">
                <a:solidFill>
                  <a:schemeClr val="tx1"/>
                </a:solidFill>
              </a:rPr>
              <a:t>  Space:16GB for 32-bit OS</a:t>
            </a:r>
            <a:endParaRPr lang="en-US" sz="2400" dirty="0"/>
          </a:p>
        </p:txBody>
      </p:sp>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12297" y="349625"/>
            <a:ext cx="5422338" cy="878540"/>
          </a:xfrm>
        </p:spPr>
        <p:txBody>
          <a:bodyPr/>
          <a:lstStyle/>
          <a:p>
            <a:r>
              <a:rPr lang="en-US" u="sng" dirty="0">
                <a:latin typeface="Agency FB" panose="020B0503020202020204" pitchFamily="34" charset="0"/>
              </a:rPr>
              <a:t>Tools(Hardware):</a:t>
            </a:r>
          </a:p>
        </p:txBody>
      </p:sp>
    </p:spTree>
    <p:extLst>
      <p:ext uri="{BB962C8B-B14F-4D97-AF65-F5344CB8AC3E}">
        <p14:creationId xmlns:p14="http://schemas.microsoft.com/office/powerpoint/2010/main" val="40229407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12297" y="349625"/>
            <a:ext cx="5422338" cy="878540"/>
          </a:xfrm>
        </p:spPr>
        <p:txBody>
          <a:bodyPr/>
          <a:lstStyle/>
          <a:p>
            <a:r>
              <a:rPr lang="en-US" u="sng" dirty="0">
                <a:latin typeface="Agency FB" panose="020B0503020202020204" pitchFamily="34" charset="0"/>
              </a:rPr>
              <a:t>Plan of Action:</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50864" y="1299881"/>
            <a:ext cx="8872418" cy="4799077"/>
          </a:xfrm>
          <a:noFill/>
        </p:spPr>
        <p:txBody>
          <a:bodyPr>
            <a:normAutofit fontScale="77500" lnSpcReduction="20000"/>
          </a:body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Data overview:</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300" b="0" i="0" u="none" strike="noStrike" kern="1200" cap="none" spc="0" normalizeH="0" baseline="0" noProof="0" dirty="0">
                <a:ln>
                  <a:noFill/>
                </a:ln>
                <a:solidFill>
                  <a:schemeClr val="tx1"/>
                </a:solidFill>
                <a:effectLst/>
                <a:uLnTx/>
                <a:uFillTx/>
                <a:ea typeface="+mn-ea"/>
                <a:cs typeface="+mn-cs"/>
              </a:rPr>
              <a:t>	</a:t>
            </a:r>
            <a:r>
              <a:rPr kumimoji="0" lang="en-US" sz="3000" b="0" i="0" u="none" strike="noStrike" kern="1200" cap="none" spc="0" normalizeH="0" baseline="0" noProof="0" dirty="0">
                <a:ln>
                  <a:noFill/>
                </a:ln>
                <a:solidFill>
                  <a:schemeClr val="tx1"/>
                </a:solidFill>
                <a:effectLst/>
                <a:uLnTx/>
                <a:uFillTx/>
                <a:ea typeface="+mn-ea"/>
                <a:cs typeface="+mn-cs"/>
              </a:rPr>
              <a:t>Input: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		Train dataset consisting of .bytes files and .</a:t>
            </a:r>
            <a:r>
              <a:rPr kumimoji="0" lang="en-US" sz="3000" b="0" i="0" u="none" strike="noStrike" kern="1200" cap="none" spc="0" normalizeH="0" baseline="0" noProof="0" dirty="0" err="1">
                <a:ln>
                  <a:noFill/>
                </a:ln>
                <a:solidFill>
                  <a:schemeClr val="tx1"/>
                </a:solidFill>
                <a:effectLst/>
                <a:uLnTx/>
                <a:uFillTx/>
                <a:ea typeface="+mn-ea"/>
                <a:cs typeface="+mn-cs"/>
              </a:rPr>
              <a:t>asm</a:t>
            </a:r>
            <a:r>
              <a:rPr kumimoji="0" lang="en-US" sz="3000" b="0" i="0" u="none" strike="noStrike" kern="1200" cap="none" spc="0" normalizeH="0" baseline="0" noProof="0" dirty="0">
                <a:ln>
                  <a:noFill/>
                </a:ln>
                <a:solidFill>
                  <a:schemeClr val="tx1"/>
                </a:solidFill>
                <a:effectLst/>
                <a:uLnTx/>
                <a:uFillTx/>
                <a:ea typeface="+mn-ea"/>
                <a:cs typeface="+mn-cs"/>
              </a:rPr>
              <a:t> files</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	Output: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		Predicts whether the given file  is malware or not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3000" b="0" i="0" u="none" strike="noStrike" kern="1200" cap="none" spc="0" normalizeH="0" baseline="0" noProof="0" dirty="0">
              <a:ln>
                <a:noFill/>
              </a:ln>
              <a:solidFill>
                <a:schemeClr val="tx1"/>
              </a:solidFill>
              <a:effectLst/>
              <a:uLnTx/>
              <a:uFillTx/>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Data pre processing:</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	Feature Extraction:</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		Files sizes of each .</a:t>
            </a:r>
            <a:r>
              <a:rPr kumimoji="0" lang="en-US" sz="3000" b="0" i="0" u="none" strike="noStrike" kern="1200" cap="none" spc="0" normalizeH="0" baseline="0" noProof="0" dirty="0" err="1">
                <a:ln>
                  <a:noFill/>
                </a:ln>
                <a:solidFill>
                  <a:schemeClr val="tx1"/>
                </a:solidFill>
                <a:effectLst/>
                <a:uLnTx/>
                <a:uFillTx/>
                <a:ea typeface="+mn-ea"/>
                <a:cs typeface="+mn-cs"/>
              </a:rPr>
              <a:t>asm</a:t>
            </a:r>
            <a:r>
              <a:rPr kumimoji="0" lang="en-US" sz="3000" b="0" i="0" u="none" strike="noStrike" kern="1200" cap="none" spc="0" normalizeH="0" baseline="0" noProof="0" dirty="0">
                <a:ln>
                  <a:noFill/>
                </a:ln>
                <a:solidFill>
                  <a:schemeClr val="tx1"/>
                </a:solidFill>
                <a:effectLst/>
                <a:uLnTx/>
                <a:uFillTx/>
                <a:ea typeface="+mn-ea"/>
                <a:cs typeface="+mn-cs"/>
              </a:rPr>
              <a:t> file,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		Uni-Gram Byte Feature extraction from byte files,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		Top 800 Bi-Gram of Byte files,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		Top 500 Uni-gram of Opcodes of ASM Files, </a:t>
            </a: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000" b="0" i="0" u="none" strike="noStrike" kern="1200" cap="none" spc="0" normalizeH="0" baseline="0" noProof="0" dirty="0">
                <a:ln>
                  <a:noFill/>
                </a:ln>
                <a:solidFill>
                  <a:schemeClr val="tx1"/>
                </a:solidFill>
                <a:effectLst/>
                <a:uLnTx/>
                <a:uFillTx/>
                <a:ea typeface="+mn-ea"/>
                <a:cs typeface="+mn-cs"/>
              </a:rPr>
              <a:t>		Top 800 ASM Image Features</a:t>
            </a:r>
          </a:p>
          <a:p>
            <a:endParaRPr lang="en-US" sz="3600" dirty="0"/>
          </a:p>
        </p:txBody>
      </p:sp>
      <p:pic>
        <p:nvPicPr>
          <p:cNvPr id="2" name="Picture 1">
            <a:extLst>
              <a:ext uri="{FF2B5EF4-FFF2-40B4-BE49-F238E27FC236}">
                <a16:creationId xmlns:a16="http://schemas.microsoft.com/office/drawing/2014/main" id="{86402F09-099A-C9E2-AF43-3A045175B2B5}"/>
              </a:ext>
            </a:extLst>
          </p:cNvPr>
          <p:cNvPicPr>
            <a:picLocks noChangeAspect="1"/>
          </p:cNvPicPr>
          <p:nvPr/>
        </p:nvPicPr>
        <p:blipFill>
          <a:blip r:embed="rId3"/>
          <a:stretch>
            <a:fillRect/>
          </a:stretch>
        </p:blipFill>
        <p:spPr>
          <a:xfrm>
            <a:off x="9423281" y="0"/>
            <a:ext cx="2743438" cy="6797629"/>
          </a:xfrm>
          <a:prstGeom prst="rect">
            <a:avLst/>
          </a:prstGeom>
        </p:spPr>
      </p:pic>
    </p:spTree>
    <p:extLst>
      <p:ext uri="{BB962C8B-B14F-4D97-AF65-F5344CB8AC3E}">
        <p14:creationId xmlns:p14="http://schemas.microsoft.com/office/powerpoint/2010/main" val="794365724"/>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904751AB-E840-446F-8D49-E697067EC887}">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{FFB28992-80C1-49F6-B069-C784A2550E78}tf33713516_win32</Template>
  <TotalTime>369</TotalTime>
  <Words>787</Words>
  <Application>Microsoft Office PowerPoint</Application>
  <PresentationFormat>Widescreen</PresentationFormat>
  <Paragraphs>121</Paragraphs>
  <Slides>13</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Agency FB</vt:lpstr>
      <vt:lpstr>Arial</vt:lpstr>
      <vt:lpstr>Calibri</vt:lpstr>
      <vt:lpstr>Gill Sans MT</vt:lpstr>
      <vt:lpstr>Walbaum Display</vt:lpstr>
      <vt:lpstr>3DFloatVTI</vt:lpstr>
      <vt:lpstr>PowerPoint Presentation</vt:lpstr>
      <vt:lpstr>Abstract:</vt:lpstr>
      <vt:lpstr>Introduction:</vt:lpstr>
      <vt:lpstr>Literature Survey:</vt:lpstr>
      <vt:lpstr>Functional Requirements:</vt:lpstr>
      <vt:lpstr>Non-Functional Requirements::</vt:lpstr>
      <vt:lpstr>Tools(Software):</vt:lpstr>
      <vt:lpstr>Tools(Hardware):</vt:lpstr>
      <vt:lpstr>Plan of Action:</vt:lpstr>
      <vt:lpstr>PowerPoint Presentation</vt:lpstr>
      <vt:lpstr>PowerPoint Presentation</vt:lpstr>
      <vt:lpstr>Architecture: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GAMPA RUTHVIK</dc:creator>
  <cp:lastModifiedBy>Anuradha Patelkhana</cp:lastModifiedBy>
  <cp:revision>20</cp:revision>
  <dcterms:created xsi:type="dcterms:W3CDTF">2022-06-13T06:31:46Z</dcterms:created>
  <dcterms:modified xsi:type="dcterms:W3CDTF">2022-06-17T04:05:48Z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